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Funtastic" panose="020B0604020202020204" charset="0"/>
      <p:regular r:id="rId11"/>
    </p:embeddedFont>
    <p:embeddedFont>
      <p:font typeface="Metropolis" panose="020B0604020202020204" charset="0"/>
      <p:regular r:id="rId12"/>
    </p:embeddedFont>
    <p:embeddedFont>
      <p:font typeface="More Sugar Thin" panose="020B0604020202020204" charset="0"/>
      <p:regular r:id="rId13"/>
    </p:embeddedFont>
    <p:embeddedFont>
      <p:font typeface="Open Sans" panose="020B0606030504020204" pitchFamily="34" charset="0"/>
      <p:regular r:id="rId14"/>
    </p:embeddedFont>
    <p:embeddedFont>
      <p:font typeface="Open Sans Light" panose="020B0306030504020204" pitchFamily="34" charset="0"/>
      <p:regular r:id="rId15"/>
    </p:embeddedFont>
    <p:embeddedFont>
      <p:font typeface="Open Sans Light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sv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gif"/><Relationship Id="rId7" Type="http://schemas.openxmlformats.org/officeDocument/2006/relationships/image" Target="../media/image39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C9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9096893" y="1079145"/>
            <a:ext cx="7842579" cy="8128710"/>
          </a:xfrm>
          <a:custGeom>
            <a:avLst/>
            <a:gdLst/>
            <a:ahLst/>
            <a:cxnLst/>
            <a:rect l="l" t="t" r="r" b="b"/>
            <a:pathLst>
              <a:path w="7842579" h="8128710">
                <a:moveTo>
                  <a:pt x="0" y="0"/>
                </a:moveTo>
                <a:lnTo>
                  <a:pt x="7842579" y="0"/>
                </a:lnTo>
                <a:lnTo>
                  <a:pt x="7842579" y="8128710"/>
                </a:lnTo>
                <a:lnTo>
                  <a:pt x="0" y="81287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522014" y="1905955"/>
            <a:ext cx="8992338" cy="7158835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0" y="-631833"/>
            <a:ext cx="3558497" cy="3558497"/>
          </a:xfrm>
          <a:custGeom>
            <a:avLst/>
            <a:gdLst/>
            <a:ahLst/>
            <a:cxnLst/>
            <a:rect l="l" t="t" r="r" b="b"/>
            <a:pathLst>
              <a:path w="3558497" h="3558497">
                <a:moveTo>
                  <a:pt x="0" y="0"/>
                </a:moveTo>
                <a:lnTo>
                  <a:pt x="3558497" y="0"/>
                </a:lnTo>
                <a:lnTo>
                  <a:pt x="3558497" y="3558497"/>
                </a:lnTo>
                <a:lnTo>
                  <a:pt x="0" y="35584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" name="Freeform 5"/>
          <p:cNvSpPr/>
          <p:nvPr/>
        </p:nvSpPr>
        <p:spPr>
          <a:xfrm>
            <a:off x="319370" y="9258300"/>
            <a:ext cx="3239127" cy="878613"/>
          </a:xfrm>
          <a:custGeom>
            <a:avLst/>
            <a:gdLst/>
            <a:ahLst/>
            <a:cxnLst/>
            <a:rect l="l" t="t" r="r" b="b"/>
            <a:pathLst>
              <a:path w="3239127" h="878613">
                <a:moveTo>
                  <a:pt x="0" y="0"/>
                </a:moveTo>
                <a:lnTo>
                  <a:pt x="3239127" y="0"/>
                </a:lnTo>
                <a:lnTo>
                  <a:pt x="3239127" y="878613"/>
                </a:lnTo>
                <a:lnTo>
                  <a:pt x="0" y="8786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6"/>
          <p:cNvSpPr/>
          <p:nvPr/>
        </p:nvSpPr>
        <p:spPr>
          <a:xfrm>
            <a:off x="3733874" y="8991131"/>
            <a:ext cx="2792240" cy="1295869"/>
          </a:xfrm>
          <a:custGeom>
            <a:avLst/>
            <a:gdLst/>
            <a:ahLst/>
            <a:cxnLst/>
            <a:rect l="l" t="t" r="r" b="b"/>
            <a:pathLst>
              <a:path w="2792240" h="1295869">
                <a:moveTo>
                  <a:pt x="0" y="0"/>
                </a:moveTo>
                <a:lnTo>
                  <a:pt x="2792239" y="0"/>
                </a:lnTo>
                <a:lnTo>
                  <a:pt x="2792239" y="1295869"/>
                </a:lnTo>
                <a:lnTo>
                  <a:pt x="0" y="12958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832557" y="4246880"/>
            <a:ext cx="7833321" cy="1621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Why was the European Union </a:t>
            </a:r>
          </a:p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created?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09800" y="2574239"/>
            <a:ext cx="4316314" cy="14427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dirty="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Topic 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78814" y="9374074"/>
            <a:ext cx="7678738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82ADD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History- Strand 2 - LO 2.13 - 30 minutes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31985" y="6501530"/>
            <a:ext cx="5294809" cy="2324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*WWII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*Cooperation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*Key concept- Shared sovereignty</a:t>
            </a:r>
          </a:p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82ADD"/>
                </a:solidFill>
                <a:latin typeface="Funtastic"/>
                <a:ea typeface="Funtastic"/>
                <a:cs typeface="Funtastic"/>
                <a:sym typeface="Funtastic"/>
              </a:rPr>
              <a:t>*Membership</a:t>
            </a:r>
          </a:p>
          <a:p>
            <a:pPr algn="ctr">
              <a:lnSpc>
                <a:spcPts val="3640"/>
              </a:lnSpc>
            </a:pPr>
            <a:endParaRPr lang="en-US" sz="2600">
              <a:solidFill>
                <a:srgbClr val="082ADD"/>
              </a:solidFill>
              <a:latin typeface="Funtastic"/>
              <a:ea typeface="Funtastic"/>
              <a:cs typeface="Funtastic"/>
              <a:sym typeface="Funtast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39195"/>
            <a:ext cx="6483720" cy="6240581"/>
          </a:xfrm>
          <a:custGeom>
            <a:avLst/>
            <a:gdLst/>
            <a:ahLst/>
            <a:cxnLst/>
            <a:rect l="l" t="t" r="r" b="b"/>
            <a:pathLst>
              <a:path w="6483720" h="6240581">
                <a:moveTo>
                  <a:pt x="0" y="0"/>
                </a:moveTo>
                <a:lnTo>
                  <a:pt x="6483720" y="0"/>
                </a:lnTo>
                <a:lnTo>
                  <a:pt x="6483720" y="6240580"/>
                </a:lnTo>
                <a:lnTo>
                  <a:pt x="0" y="62405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5040502" y="6001385"/>
            <a:ext cx="3501321" cy="4114800"/>
          </a:xfrm>
          <a:custGeom>
            <a:avLst/>
            <a:gdLst/>
            <a:ahLst/>
            <a:cxnLst/>
            <a:rect l="l" t="t" r="r" b="b"/>
            <a:pathLst>
              <a:path w="3501321" h="4114800">
                <a:moveTo>
                  <a:pt x="0" y="0"/>
                </a:moveTo>
                <a:lnTo>
                  <a:pt x="3501321" y="0"/>
                </a:lnTo>
                <a:lnTo>
                  <a:pt x="35013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TextBox 4"/>
          <p:cNvSpPr txBox="1"/>
          <p:nvPr/>
        </p:nvSpPr>
        <p:spPr>
          <a:xfrm>
            <a:off x="6791162" y="1603475"/>
            <a:ext cx="11276731" cy="1277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79"/>
              </a:lnSpc>
            </a:pPr>
            <a:r>
              <a:rPr lang="en-US" sz="6699">
                <a:solidFill>
                  <a:srgbClr val="F3C913"/>
                </a:solidFill>
                <a:latin typeface="Funtastic"/>
                <a:ea typeface="Funtastic"/>
                <a:cs typeface="Funtastic"/>
                <a:sym typeface="Funtastic"/>
              </a:rPr>
              <a:t>Get in groups of 6 students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756827" y="4792422"/>
            <a:ext cx="8350297" cy="1915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Funtastic"/>
                <a:ea typeface="Funtastic"/>
                <a:cs typeface="Funtastic"/>
                <a:sym typeface="Funtastic"/>
              </a:rPr>
              <a:t>You have 3 minutes to list all 27 EU countries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447364" y="-1245511"/>
            <a:ext cx="11970637" cy="714059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9457" y="465252"/>
            <a:ext cx="7178712" cy="5285001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1249982" y="5991834"/>
            <a:ext cx="6115578" cy="4174901"/>
          </a:xfrm>
          <a:custGeom>
            <a:avLst/>
            <a:gdLst/>
            <a:ahLst/>
            <a:cxnLst/>
            <a:rect l="l" t="t" r="r" b="b"/>
            <a:pathLst>
              <a:path w="6115578" h="4174901">
                <a:moveTo>
                  <a:pt x="0" y="0"/>
                </a:moveTo>
                <a:lnTo>
                  <a:pt x="6115577" y="0"/>
                </a:lnTo>
                <a:lnTo>
                  <a:pt x="6115577" y="4174901"/>
                </a:lnTo>
                <a:lnTo>
                  <a:pt x="0" y="41749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/>
          <p:nvPr/>
        </p:nvSpPr>
        <p:spPr>
          <a:xfrm>
            <a:off x="8523273" y="2442819"/>
            <a:ext cx="9350473" cy="706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9"/>
              </a:lnSpc>
              <a:spcBef>
                <a:spcPct val="0"/>
              </a:spcBef>
            </a:pPr>
            <a:r>
              <a:rPr lang="en-US" sz="35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It is a unique </a:t>
            </a:r>
            <a:r>
              <a:rPr lang="en-US" sz="35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economic and political union </a:t>
            </a:r>
            <a:r>
              <a:rPr lang="en-US" sz="35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built for peace after WWII</a:t>
            </a:r>
          </a:p>
          <a:p>
            <a:pPr algn="l">
              <a:lnSpc>
                <a:spcPts val="4679"/>
              </a:lnSpc>
              <a:spcBef>
                <a:spcPct val="0"/>
              </a:spcBef>
            </a:pPr>
            <a:endParaRPr lang="en-US" sz="3599">
              <a:solidFill>
                <a:srgbClr val="FFFFFF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algn="l">
              <a:lnSpc>
                <a:spcPts val="4679"/>
              </a:lnSpc>
              <a:spcBef>
                <a:spcPct val="0"/>
              </a:spcBef>
            </a:pPr>
            <a:r>
              <a:rPr lang="en-US" sz="35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 </a:t>
            </a:r>
            <a:r>
              <a:rPr lang="en-US" sz="35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starting idea:</a:t>
            </a:r>
          </a:p>
          <a:p>
            <a:pPr algn="l">
              <a:lnSpc>
                <a:spcPts val="4679"/>
              </a:lnSpc>
              <a:spcBef>
                <a:spcPct val="0"/>
              </a:spcBef>
            </a:pPr>
            <a:r>
              <a:rPr lang="en-US" sz="35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If countries share the control they have over key material, they will be less likely to go to war.</a:t>
            </a:r>
          </a:p>
          <a:p>
            <a:pPr algn="ctr">
              <a:lnSpc>
                <a:spcPts val="4679"/>
              </a:lnSpc>
              <a:spcBef>
                <a:spcPct val="0"/>
              </a:spcBef>
            </a:pPr>
            <a:endParaRPr lang="en-US" sz="3599">
              <a:solidFill>
                <a:srgbClr val="FAE8E0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algn="l">
              <a:lnSpc>
                <a:spcPts val="4679"/>
              </a:lnSpc>
              <a:spcBef>
                <a:spcPct val="0"/>
              </a:spcBef>
            </a:pPr>
            <a:r>
              <a:rPr lang="en-US" sz="35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6 countries created the </a:t>
            </a:r>
          </a:p>
          <a:p>
            <a:pPr algn="l">
              <a:lnSpc>
                <a:spcPts val="4679"/>
              </a:lnSpc>
              <a:spcBef>
                <a:spcPct val="0"/>
              </a:spcBef>
            </a:pPr>
            <a:r>
              <a:rPr lang="en-US" sz="35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European Coal and Steel Community</a:t>
            </a:r>
            <a:r>
              <a:rPr lang="en-US" sz="35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(ECSC) in 1951 - coal &amp; steel were essential to make weaponry.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9457" y="5944209"/>
            <a:ext cx="6962649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E8E8E8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Signature Treaty of Paris which sets up ECSC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10821" y="150927"/>
            <a:ext cx="6975376" cy="1563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80"/>
              </a:lnSpc>
            </a:pPr>
            <a:r>
              <a:rPr lang="en-US" sz="8200">
                <a:solidFill>
                  <a:srgbClr val="F3C913"/>
                </a:solidFill>
                <a:latin typeface="Funtastic"/>
                <a:ea typeface="Funtastic"/>
                <a:cs typeface="Funtastic"/>
                <a:sym typeface="Funtastic"/>
              </a:rPr>
              <a:t>How it started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2733" y="3406226"/>
            <a:ext cx="4773757" cy="49130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22797" y="5384208"/>
            <a:ext cx="2392194" cy="246864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312363" y="1638300"/>
            <a:ext cx="12430772" cy="843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 European Union is based on</a:t>
            </a:r>
            <a:r>
              <a:rPr lang="en-US" sz="39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</a:t>
            </a: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shared sovereignty</a:t>
            </a:r>
            <a:r>
              <a:rPr lang="en-US" sz="39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.</a:t>
            </a:r>
          </a:p>
          <a:p>
            <a:pPr algn="l">
              <a:lnSpc>
                <a:spcPts val="5599"/>
              </a:lnSpc>
            </a:pPr>
            <a:endParaRPr lang="en-US" sz="3999">
              <a:solidFill>
                <a:srgbClr val="FAE8E0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Sovereignty = the authority/power a state has to </a:t>
            </a: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make its own rules</a:t>
            </a:r>
            <a:r>
              <a:rPr lang="en-US" sz="39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.</a:t>
            </a:r>
          </a:p>
          <a:p>
            <a:pPr algn="l">
              <a:lnSpc>
                <a:spcPts val="5599"/>
              </a:lnSpc>
            </a:pPr>
            <a:endParaRPr lang="en-US" sz="3999">
              <a:solidFill>
                <a:srgbClr val="FAE8E0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 EU is a club where all countries joining </a:t>
            </a: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share their sovereignty</a:t>
            </a:r>
            <a:r>
              <a:rPr lang="en-US" sz="39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</a:t>
            </a: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with </a:t>
            </a: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other members AND European institutions. </a:t>
            </a:r>
            <a:r>
              <a:rPr lang="en-US" sz="3999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They</a:t>
            </a:r>
            <a:r>
              <a:rPr lang="en-US" sz="39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</a:t>
            </a: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make decisions together which apply to all in some agreed areas,</a:t>
            </a:r>
            <a:r>
              <a:rPr lang="en-US" sz="3999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e.g. the environment or food safety. They have to compromise a lot to find an agreement. 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We are all</a:t>
            </a:r>
            <a:r>
              <a:rPr lang="en-US" sz="39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</a:t>
            </a: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interdependent </a:t>
            </a: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in this club. </a:t>
            </a:r>
            <a:r>
              <a:rPr lang="en-US" sz="3999">
                <a:solidFill>
                  <a:srgbClr val="FAE8E0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</a:t>
            </a:r>
          </a:p>
        </p:txBody>
      </p:sp>
      <p:sp>
        <p:nvSpPr>
          <p:cNvPr id="5" name="Freeform 5"/>
          <p:cNvSpPr/>
          <p:nvPr/>
        </p:nvSpPr>
        <p:spPr>
          <a:xfrm>
            <a:off x="1669472" y="214765"/>
            <a:ext cx="2800942" cy="2778579"/>
          </a:xfrm>
          <a:custGeom>
            <a:avLst/>
            <a:gdLst/>
            <a:ahLst/>
            <a:cxnLst/>
            <a:rect l="l" t="t" r="r" b="b"/>
            <a:pathLst>
              <a:path w="2800942" h="2778579">
                <a:moveTo>
                  <a:pt x="0" y="0"/>
                </a:moveTo>
                <a:lnTo>
                  <a:pt x="2800942" y="0"/>
                </a:lnTo>
                <a:lnTo>
                  <a:pt x="2800942" y="2778579"/>
                </a:lnTo>
                <a:lnTo>
                  <a:pt x="0" y="27785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6"/>
          <p:cNvSpPr/>
          <p:nvPr/>
        </p:nvSpPr>
        <p:spPr>
          <a:xfrm rot="1561542">
            <a:off x="16179477" y="3607929"/>
            <a:ext cx="1283280" cy="1574577"/>
          </a:xfrm>
          <a:custGeom>
            <a:avLst/>
            <a:gdLst/>
            <a:ahLst/>
            <a:cxnLst/>
            <a:rect l="l" t="t" r="r" b="b"/>
            <a:pathLst>
              <a:path w="1283280" h="1574577">
                <a:moveTo>
                  <a:pt x="0" y="0"/>
                </a:moveTo>
                <a:lnTo>
                  <a:pt x="1283280" y="0"/>
                </a:lnTo>
                <a:lnTo>
                  <a:pt x="1283280" y="1574577"/>
                </a:lnTo>
                <a:lnTo>
                  <a:pt x="0" y="15745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TextBox 7"/>
          <p:cNvSpPr txBox="1"/>
          <p:nvPr/>
        </p:nvSpPr>
        <p:spPr>
          <a:xfrm>
            <a:off x="8476172" y="-9525"/>
            <a:ext cx="5740202" cy="172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F3C913"/>
                </a:solidFill>
                <a:latin typeface="Funtastic"/>
                <a:ea typeface="Funtastic"/>
                <a:cs typeface="Funtastic"/>
                <a:sym typeface="Funtastic"/>
              </a:rPr>
              <a:t>Remember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5599" y="4290442"/>
            <a:ext cx="4160892" cy="1014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1"/>
              </a:lnSpc>
            </a:pPr>
            <a:r>
              <a:rPr lang="en-US" sz="2765">
                <a:solidFill>
                  <a:srgbClr val="1B38CB"/>
                </a:solidFill>
                <a:latin typeface="Funtastic"/>
                <a:ea typeface="Funtastic"/>
                <a:cs typeface="Funtastic"/>
                <a:sym typeface="Funtastic"/>
              </a:rPr>
              <a:t>Sovereignty = independent power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0292" y="2779015"/>
            <a:ext cx="5305151" cy="4597114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4742415" y="7376129"/>
            <a:ext cx="2706055" cy="2706055"/>
          </a:xfrm>
          <a:custGeom>
            <a:avLst/>
            <a:gdLst/>
            <a:ahLst/>
            <a:cxnLst/>
            <a:rect l="l" t="t" r="r" b="b"/>
            <a:pathLst>
              <a:path w="2706055" h="2706055">
                <a:moveTo>
                  <a:pt x="0" y="0"/>
                </a:moveTo>
                <a:lnTo>
                  <a:pt x="2706055" y="0"/>
                </a:lnTo>
                <a:lnTo>
                  <a:pt x="2706055" y="2706055"/>
                </a:lnTo>
                <a:lnTo>
                  <a:pt x="0" y="27060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TextBox 4"/>
          <p:cNvSpPr txBox="1"/>
          <p:nvPr/>
        </p:nvSpPr>
        <p:spPr>
          <a:xfrm>
            <a:off x="1775954" y="676275"/>
            <a:ext cx="4319488" cy="172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F3C913"/>
                </a:solidFill>
                <a:latin typeface="Funtastic"/>
                <a:ea typeface="Funtastic"/>
                <a:cs typeface="Funtastic"/>
                <a:sym typeface="Funtastic"/>
              </a:rPr>
              <a:t>In detail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01770" y="362902"/>
            <a:ext cx="10686230" cy="9475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 </a:t>
            </a:r>
            <a:r>
              <a:rPr lang="en-US" sz="42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European Community for Coal and Steel was created in 1950 by 6 countries: </a:t>
            </a:r>
          </a:p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France, Germany, Italy, Belgium, Netherlands, Luxembourg.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 same 6 decided to </a:t>
            </a:r>
            <a:r>
              <a:rPr lang="en-US" sz="42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extend the experiment to other areas such as agriculture and trade. They created </a:t>
            </a:r>
            <a:r>
              <a:rPr lang="en-US" sz="42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 European Economic Community in 1957 with the Treaty of Rome</a:t>
            </a:r>
            <a:r>
              <a:rPr lang="en-US" sz="42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.</a:t>
            </a:r>
          </a:p>
          <a:p>
            <a:pPr algn="ctr">
              <a:lnSpc>
                <a:spcPts val="5880"/>
              </a:lnSpc>
            </a:pPr>
            <a:endParaRPr lang="en-US" sz="4200">
              <a:solidFill>
                <a:srgbClr val="FFFFFF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 name </a:t>
            </a:r>
            <a:r>
              <a:rPr lang="en-US" sz="42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European Union </a:t>
            </a:r>
            <a:r>
              <a:rPr lang="en-US" sz="42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was only adopted with the Maastricht Treaty in 1993. This treaty created the </a:t>
            </a:r>
            <a:r>
              <a:rPr lang="en-US" sz="42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Euro </a:t>
            </a:r>
            <a:r>
              <a:rPr lang="en-US" sz="4200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and the 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Economic Monetary Union (EMU)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4305" y="5143500"/>
            <a:ext cx="3280201" cy="455788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859491" y="2027555"/>
            <a:ext cx="13280455" cy="772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From the initial 6, the EU grew on 7 occasions. It is now a club of</a:t>
            </a: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27 countries</a:t>
            </a: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. 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Ireland joined in 1973 together with the UK and Denmark.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Find out who they are on the next slide. </a:t>
            </a:r>
          </a:p>
          <a:p>
            <a:pPr algn="ctr">
              <a:lnSpc>
                <a:spcPts val="5599"/>
              </a:lnSpc>
            </a:pPr>
            <a:endParaRPr lang="en-US" sz="3999">
              <a:solidFill>
                <a:srgbClr val="FFFFFF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Biggest enlargement in 2004 to 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10 countries of Central and Eastern Europe</a:t>
            </a: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.</a:t>
            </a:r>
          </a:p>
          <a:p>
            <a:pPr algn="ctr">
              <a:lnSpc>
                <a:spcPts val="5599"/>
              </a:lnSpc>
            </a:pPr>
            <a:endParaRPr lang="en-US" sz="3999">
              <a:solidFill>
                <a:srgbClr val="FFFFFF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In </a:t>
            </a: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2016</a:t>
            </a: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, the </a:t>
            </a: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United Kingdom</a:t>
            </a: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voted by referendum to</a:t>
            </a:r>
            <a:r>
              <a:rPr lang="en-US" sz="3999">
                <a:solidFill>
                  <a:srgbClr val="F3C913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 leave the EU. </a:t>
            </a: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It formally left on 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31 January 2020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436642">
            <a:off x="16377203" y="3937179"/>
            <a:ext cx="1232390" cy="1189257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0" y="0"/>
            <a:ext cx="4515014" cy="2951690"/>
          </a:xfrm>
          <a:custGeom>
            <a:avLst/>
            <a:gdLst/>
            <a:ahLst/>
            <a:cxnLst/>
            <a:rect l="l" t="t" r="r" b="b"/>
            <a:pathLst>
              <a:path w="4515014" h="2951690">
                <a:moveTo>
                  <a:pt x="0" y="0"/>
                </a:moveTo>
                <a:lnTo>
                  <a:pt x="4515014" y="0"/>
                </a:lnTo>
                <a:lnTo>
                  <a:pt x="4515014" y="2951690"/>
                </a:lnTo>
                <a:lnTo>
                  <a:pt x="0" y="295169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7104647" y="-9525"/>
            <a:ext cx="7444383" cy="172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F3C913"/>
                </a:solidFill>
                <a:latin typeface="Funtastic"/>
                <a:ea typeface="Funtastic"/>
                <a:cs typeface="Funtastic"/>
                <a:sym typeface="Funtastic"/>
              </a:rPr>
              <a:t>How it's going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72812" y="0"/>
            <a:ext cx="12669735" cy="10287000"/>
          </a:xfrm>
          <a:custGeom>
            <a:avLst/>
            <a:gdLst/>
            <a:ahLst/>
            <a:cxnLst/>
            <a:rect l="l" t="t" r="r" b="b"/>
            <a:pathLst>
              <a:path w="12669735" h="10287000">
                <a:moveTo>
                  <a:pt x="0" y="0"/>
                </a:moveTo>
                <a:lnTo>
                  <a:pt x="12669735" y="0"/>
                </a:lnTo>
                <a:lnTo>
                  <a:pt x="1266973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28700" y="677430"/>
            <a:ext cx="5540109" cy="6865713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 rot="3521387">
            <a:off x="14578193" y="4788722"/>
            <a:ext cx="357734" cy="1490558"/>
          </a:xfrm>
          <a:custGeom>
            <a:avLst/>
            <a:gdLst/>
            <a:ahLst/>
            <a:cxnLst/>
            <a:rect l="l" t="t" r="r" b="b"/>
            <a:pathLst>
              <a:path w="357734" h="1490558">
                <a:moveTo>
                  <a:pt x="0" y="0"/>
                </a:moveTo>
                <a:lnTo>
                  <a:pt x="357733" y="0"/>
                </a:lnTo>
                <a:lnTo>
                  <a:pt x="357733" y="1490558"/>
                </a:lnTo>
                <a:lnTo>
                  <a:pt x="0" y="14905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/>
          <p:nvPr/>
        </p:nvSpPr>
        <p:spPr>
          <a:xfrm rot="-1002053">
            <a:off x="210670" y="7773946"/>
            <a:ext cx="6191264" cy="2070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1"/>
              </a:lnSpc>
            </a:pPr>
            <a:r>
              <a:rPr lang="en-US" sz="8001">
                <a:solidFill>
                  <a:srgbClr val="F3C913"/>
                </a:solidFill>
                <a:latin typeface="Metropolis"/>
                <a:ea typeface="Metropolis"/>
                <a:cs typeface="Metropolis"/>
                <a:sym typeface="Metropolis"/>
              </a:rPr>
              <a:t>WHAT IT LOOKS LIKE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30958" y="4385461"/>
            <a:ext cx="4511589" cy="758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6"/>
              </a:lnSpc>
            </a:pPr>
            <a:r>
              <a:rPr lang="en-US" sz="2197" b="1">
                <a:solidFill>
                  <a:srgbClr val="FF004F"/>
                </a:solidFill>
                <a:latin typeface="Open Sans Light Bold"/>
                <a:ea typeface="Open Sans Light Bold"/>
                <a:cs typeface="Open Sans Light Bold"/>
                <a:sym typeface="Open Sans Light Bold"/>
              </a:rPr>
              <a:t>Ukraine and Georgia were given candidate status in 2022</a:t>
            </a:r>
          </a:p>
        </p:txBody>
      </p:sp>
      <p:sp>
        <p:nvSpPr>
          <p:cNvPr id="7" name="Freeform 7"/>
          <p:cNvSpPr/>
          <p:nvPr/>
        </p:nvSpPr>
        <p:spPr>
          <a:xfrm rot="-1210125">
            <a:off x="16264024" y="5125672"/>
            <a:ext cx="426918" cy="1778826"/>
          </a:xfrm>
          <a:custGeom>
            <a:avLst/>
            <a:gdLst/>
            <a:ahLst/>
            <a:cxnLst/>
            <a:rect l="l" t="t" r="r" b="b"/>
            <a:pathLst>
              <a:path w="426918" h="1778826">
                <a:moveTo>
                  <a:pt x="0" y="0"/>
                </a:moveTo>
                <a:lnTo>
                  <a:pt x="426918" y="0"/>
                </a:lnTo>
                <a:lnTo>
                  <a:pt x="426918" y="1778826"/>
                </a:lnTo>
                <a:lnTo>
                  <a:pt x="0" y="17788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717266"/>
            <a:ext cx="4197023" cy="7175862"/>
          </a:xfrm>
          <a:custGeom>
            <a:avLst/>
            <a:gdLst/>
            <a:ahLst/>
            <a:cxnLst/>
            <a:rect l="l" t="t" r="r" b="b"/>
            <a:pathLst>
              <a:path w="4197023" h="7175862">
                <a:moveTo>
                  <a:pt x="0" y="0"/>
                </a:moveTo>
                <a:lnTo>
                  <a:pt x="4197023" y="0"/>
                </a:lnTo>
                <a:lnTo>
                  <a:pt x="4197023" y="7175862"/>
                </a:lnTo>
                <a:lnTo>
                  <a:pt x="0" y="71758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5387695" y="7473952"/>
            <a:ext cx="2468547" cy="2419176"/>
          </a:xfrm>
          <a:custGeom>
            <a:avLst/>
            <a:gdLst/>
            <a:ahLst/>
            <a:cxnLst/>
            <a:rect l="l" t="t" r="r" b="b"/>
            <a:pathLst>
              <a:path w="2468547" h="2419176">
                <a:moveTo>
                  <a:pt x="0" y="0"/>
                </a:moveTo>
                <a:lnTo>
                  <a:pt x="2468547" y="0"/>
                </a:lnTo>
                <a:lnTo>
                  <a:pt x="2468547" y="2419176"/>
                </a:lnTo>
                <a:lnTo>
                  <a:pt x="0" y="2419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/>
          <p:cNvSpPr/>
          <p:nvPr/>
        </p:nvSpPr>
        <p:spPr>
          <a:xfrm>
            <a:off x="14782227" y="3150027"/>
            <a:ext cx="3074015" cy="3050960"/>
          </a:xfrm>
          <a:custGeom>
            <a:avLst/>
            <a:gdLst/>
            <a:ahLst/>
            <a:cxnLst/>
            <a:rect l="l" t="t" r="r" b="b"/>
            <a:pathLst>
              <a:path w="3074015" h="3050960">
                <a:moveTo>
                  <a:pt x="0" y="0"/>
                </a:moveTo>
                <a:lnTo>
                  <a:pt x="3074015" y="0"/>
                </a:lnTo>
                <a:lnTo>
                  <a:pt x="3074015" y="3050959"/>
                </a:lnTo>
                <a:lnTo>
                  <a:pt x="0" y="30509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/>
          <p:nvPr/>
        </p:nvSpPr>
        <p:spPr>
          <a:xfrm>
            <a:off x="1666031" y="809625"/>
            <a:ext cx="14955937" cy="1067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5599">
                <a:solidFill>
                  <a:srgbClr val="FFD617"/>
                </a:solidFill>
                <a:latin typeface="Funtastic"/>
                <a:ea typeface="Funtastic"/>
                <a:cs typeface="Funtastic"/>
                <a:sym typeface="Funtastic"/>
              </a:rPr>
              <a:t>More countries to join... 9 official candidates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29483" y="2756362"/>
            <a:ext cx="9218658" cy="7136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There are several stages before a country joins the EU.</a:t>
            </a:r>
          </a:p>
          <a:p>
            <a:pPr algn="ctr">
              <a:lnSpc>
                <a:spcPts val="6159"/>
              </a:lnSpc>
            </a:pPr>
            <a:endParaRPr lang="en-US" sz="4399">
              <a:solidFill>
                <a:srgbClr val="FEFFFE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It can take a very long time. </a:t>
            </a:r>
          </a:p>
          <a:p>
            <a:pPr algn="ctr">
              <a:lnSpc>
                <a:spcPts val="6159"/>
              </a:lnSpc>
            </a:pPr>
            <a:endParaRPr lang="en-US" sz="4399">
              <a:solidFill>
                <a:srgbClr val="FEFFFE"/>
              </a:solidFill>
              <a:latin typeface="More Sugar Thin"/>
              <a:ea typeface="More Sugar Thin"/>
              <a:cs typeface="More Sugar Thin"/>
              <a:sym typeface="More Sugar Thin"/>
            </a:endParaRPr>
          </a:p>
          <a:p>
            <a:pPr algn="ctr">
              <a:lnSpc>
                <a:spcPts val="6159"/>
              </a:lnSpc>
            </a:pPr>
            <a:r>
              <a:rPr lang="en-US" sz="4399">
                <a:solidFill>
                  <a:srgbClr val="FEFFFE"/>
                </a:solidFill>
                <a:latin typeface="More Sugar Thin"/>
                <a:ea typeface="More Sugar Thin"/>
                <a:cs typeface="More Sugar Thin"/>
                <a:sym typeface="More Sugar Thin"/>
              </a:rPr>
              <a:t>Ultimately all the existing members and the candidate country need to vote in favour for the enlargement to happen.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78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5400000">
            <a:off x="5618832" y="2215409"/>
            <a:ext cx="9971445" cy="808795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05310" y="3713828"/>
            <a:ext cx="7243219" cy="5091111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3135404" y="6106654"/>
            <a:ext cx="2597739" cy="2597739"/>
          </a:xfrm>
          <a:custGeom>
            <a:avLst/>
            <a:gdLst/>
            <a:ahLst/>
            <a:cxnLst/>
            <a:rect l="l" t="t" r="r" b="b"/>
            <a:pathLst>
              <a:path w="2597739" h="2597739">
                <a:moveTo>
                  <a:pt x="0" y="0"/>
                </a:moveTo>
                <a:lnTo>
                  <a:pt x="2597740" y="0"/>
                </a:lnTo>
                <a:lnTo>
                  <a:pt x="2597740" y="2597739"/>
                </a:lnTo>
                <a:lnTo>
                  <a:pt x="0" y="25977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" name="Freeform 5"/>
          <p:cNvSpPr/>
          <p:nvPr/>
        </p:nvSpPr>
        <p:spPr>
          <a:xfrm>
            <a:off x="14801233" y="502286"/>
            <a:ext cx="3172323" cy="3172323"/>
          </a:xfrm>
          <a:custGeom>
            <a:avLst/>
            <a:gdLst/>
            <a:ahLst/>
            <a:cxnLst/>
            <a:rect l="l" t="t" r="r" b="b"/>
            <a:pathLst>
              <a:path w="3172323" h="3172323">
                <a:moveTo>
                  <a:pt x="0" y="0"/>
                </a:moveTo>
                <a:lnTo>
                  <a:pt x="3172323" y="0"/>
                </a:lnTo>
                <a:lnTo>
                  <a:pt x="3172323" y="3172324"/>
                </a:lnTo>
                <a:lnTo>
                  <a:pt x="0" y="31723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Freeform 6"/>
          <p:cNvSpPr/>
          <p:nvPr/>
        </p:nvSpPr>
        <p:spPr>
          <a:xfrm>
            <a:off x="15281159" y="6106654"/>
            <a:ext cx="2374211" cy="2374211"/>
          </a:xfrm>
          <a:custGeom>
            <a:avLst/>
            <a:gdLst/>
            <a:ahLst/>
            <a:cxnLst/>
            <a:rect l="l" t="t" r="r" b="b"/>
            <a:pathLst>
              <a:path w="2374211" h="2374211">
                <a:moveTo>
                  <a:pt x="0" y="0"/>
                </a:moveTo>
                <a:lnTo>
                  <a:pt x="2374211" y="0"/>
                </a:lnTo>
                <a:lnTo>
                  <a:pt x="2374211" y="2374211"/>
                </a:lnTo>
                <a:lnTo>
                  <a:pt x="0" y="23742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7" name="Freeform 7"/>
          <p:cNvSpPr/>
          <p:nvPr/>
        </p:nvSpPr>
        <p:spPr>
          <a:xfrm>
            <a:off x="794640" y="2088448"/>
            <a:ext cx="3347047" cy="3347047"/>
          </a:xfrm>
          <a:custGeom>
            <a:avLst/>
            <a:gdLst/>
            <a:ahLst/>
            <a:cxnLst/>
            <a:rect l="l" t="t" r="r" b="b"/>
            <a:pathLst>
              <a:path w="3347047" h="3347047">
                <a:moveTo>
                  <a:pt x="0" y="0"/>
                </a:moveTo>
                <a:lnTo>
                  <a:pt x="3347047" y="0"/>
                </a:lnTo>
                <a:lnTo>
                  <a:pt x="3347047" y="3347047"/>
                </a:lnTo>
                <a:lnTo>
                  <a:pt x="0" y="33470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TextBox 8"/>
          <p:cNvSpPr txBox="1"/>
          <p:nvPr/>
        </p:nvSpPr>
        <p:spPr>
          <a:xfrm>
            <a:off x="490714" y="612069"/>
            <a:ext cx="13957828" cy="930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34"/>
              </a:lnSpc>
            </a:pPr>
            <a:r>
              <a:rPr lang="en-US" sz="5758">
                <a:solidFill>
                  <a:srgbClr val="FFFFFF"/>
                </a:solidFill>
                <a:latin typeface="Funtastic"/>
                <a:ea typeface="Funtastic"/>
                <a:cs typeface="Funtastic"/>
                <a:sym typeface="Funtastic"/>
              </a:rPr>
              <a:t>If you're curious, contact us, follow 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037685" y="3898689"/>
            <a:ext cx="4699419" cy="775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1"/>
              </a:lnSpc>
            </a:pPr>
            <a:r>
              <a:rPr lang="en-US" sz="452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@dab.the.eu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56869" y="8638626"/>
            <a:ext cx="355480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@dabtheeu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75328" y="2259512"/>
            <a:ext cx="5970503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Hub in Active European Citizenship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648529" y="8637718"/>
            <a:ext cx="3639471" cy="563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4"/>
              </a:lnSpc>
            </a:pPr>
            <a:r>
              <a:rPr lang="en-US" sz="32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@HubEuropCitizen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</Words>
  <Application>Microsoft Office PowerPoint</Application>
  <PresentationFormat>Custom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Metropolis</vt:lpstr>
      <vt:lpstr>Calibri</vt:lpstr>
      <vt:lpstr>More Sugar Thin</vt:lpstr>
      <vt:lpstr>Funtastic</vt:lpstr>
      <vt:lpstr>Open Sans Light</vt:lpstr>
      <vt:lpstr>Arial</vt:lpstr>
      <vt:lpstr>Open Sans</vt:lpstr>
      <vt:lpstr>Open Sans Light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- Why was the EU created</dc:title>
  <cp:lastModifiedBy>Aodh Quinlivan</cp:lastModifiedBy>
  <cp:revision>2</cp:revision>
  <dcterms:created xsi:type="dcterms:W3CDTF">2006-08-16T00:00:00Z</dcterms:created>
  <dcterms:modified xsi:type="dcterms:W3CDTF">2024-09-21T07:35:42Z</dcterms:modified>
  <dc:identifier>DAGRVDre768</dc:identifier>
</cp:coreProperties>
</file>