
<file path=[Content_Types].xml><?xml version="1.0" encoding="utf-8"?>
<Types xmlns="http://schemas.openxmlformats.org/package/2006/content-types">
  <Default ContentType="application/x-fontdata" Extension="fntdata"/>
  <Default ContentType="image/gif" Extension="gif"/>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Funtastic" charset="1" panose="00000000000000000000"/>
      <p:regular r:id="rId16"/>
    </p:embeddedFont>
    <p:embeddedFont>
      <p:font typeface="Open Sans Light" charset="1" panose="020B0306030504020204"/>
      <p:regular r:id="rId17"/>
    </p:embeddedFont>
    <p:embeddedFont>
      <p:font typeface="More Sugar Thin" charset="1" panose="00000000000000000000"/>
      <p:regular r:id="rId18"/>
    </p:embeddedFont>
    <p:embeddedFont>
      <p:font typeface="Canva Sans" charset="1" panose="020B0503030501040103"/>
      <p:regular r:id="rId19"/>
    </p:embeddedFont>
    <p:embeddedFont>
      <p:font typeface="More Sugar" charset="1" panose="00000000000000000000"/>
      <p:regular r:id="rId20"/>
    </p:embeddedFont>
    <p:embeddedFont>
      <p:font typeface="Open Sans" charset="1" panose="020B0606030504020204"/>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gif"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gif" Type="http://schemas.openxmlformats.org/officeDocument/2006/relationships/image"/><Relationship Id="rId3" Target="../media/image33.gif" Type="http://schemas.openxmlformats.org/officeDocument/2006/relationships/image"/><Relationship Id="rId4" Target="../media/image34.png" Type="http://schemas.openxmlformats.org/officeDocument/2006/relationships/image"/><Relationship Id="rId5" Target="../media/image35.svg" Type="http://schemas.openxmlformats.org/officeDocument/2006/relationships/image"/><Relationship Id="rId6" Target="../media/image36.png" Type="http://schemas.openxmlformats.org/officeDocument/2006/relationships/image"/><Relationship Id="rId7" Target="../media/image37.png" Type="http://schemas.openxmlformats.org/officeDocument/2006/relationships/image"/><Relationship Id="rId8" Target="../media/image38.svg" Type="http://schemas.openxmlformats.org/officeDocument/2006/relationships/image"/><Relationship Id="rId9" Target="../media/image39.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10.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png" Type="http://schemas.openxmlformats.org/officeDocument/2006/relationships/image"/><Relationship Id="rId4" Target="../media/image13.svg" Type="http://schemas.openxmlformats.org/officeDocument/2006/relationships/image"/><Relationship Id="rId5" Target="../media/image14.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 Id="rId4" Target="../media/image19.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 Id="rId3" Target="../media/image21.sv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 Id="rId6" Target="../media/image24.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svg" Type="http://schemas.openxmlformats.org/officeDocument/2006/relationships/image"/><Relationship Id="rId4" Target="https://youth.europa.eu/discovereu_en" TargetMode="External" Type="http://schemas.openxmlformats.org/officeDocument/2006/relationships/hyperlink"/><Relationship Id="rId5" Target="../media/image27.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8.png" Type="http://schemas.openxmlformats.org/officeDocument/2006/relationships/image"/><Relationship Id="rId3" Target="../media/image29.svg" Type="http://schemas.openxmlformats.org/officeDocument/2006/relationships/image"/><Relationship Id="rId4" Target="../media/image30.png" Type="http://schemas.openxmlformats.org/officeDocument/2006/relationships/image"/><Relationship Id="rId5" Target="../media/image31.gif" Type="http://schemas.openxmlformats.org/officeDocument/2006/relationships/image"/><Relationship Id="rId6" Target="http://www.dabtheeu.com" TargetMode="External" Type="http://schemas.openxmlformats.org/officeDocument/2006/relationships/hyperlink"/></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3C913"/>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9096893" y="1079145"/>
            <a:ext cx="7842579" cy="8128710"/>
          </a:xfrm>
          <a:custGeom>
            <a:avLst/>
            <a:gdLst/>
            <a:ahLst/>
            <a:cxnLst/>
            <a:rect r="r" b="b" t="t" l="l"/>
            <a:pathLst>
              <a:path h="8128710" w="7842579">
                <a:moveTo>
                  <a:pt x="0" y="0"/>
                </a:moveTo>
                <a:lnTo>
                  <a:pt x="7842579" y="0"/>
                </a:lnTo>
                <a:lnTo>
                  <a:pt x="7842579" y="8128710"/>
                </a:lnTo>
                <a:lnTo>
                  <a:pt x="0" y="8128710"/>
                </a:lnTo>
                <a:lnTo>
                  <a:pt x="0" y="0"/>
                </a:lnTo>
                <a:close/>
              </a:path>
            </a:pathLst>
          </a:custGeom>
          <a:blipFill>
            <a:blip r:embed="rId2">
              <a:alphaModFix amt="15000"/>
              <a:extLst>
                <a:ext uri="{96DAC541-7B7A-43D3-8B79-37D633B846F1}">
                  <asvg:svgBlip xmlns:asvg="http://schemas.microsoft.com/office/drawing/2016/SVG/main" r:embed="rId3"/>
                </a:ext>
              </a:extLst>
            </a:blip>
            <a:stretch>
              <a:fillRect l="0" t="0" r="0" b="0"/>
            </a:stretch>
          </a:blipFill>
        </p:spPr>
      </p:sp>
      <p:pic>
        <p:nvPicPr>
          <p:cNvPr name="Picture 3" id="3"/>
          <p:cNvPicPr>
            <a:picLocks noChangeAspect="true"/>
          </p:cNvPicPr>
          <p:nvPr/>
        </p:nvPicPr>
        <p:blipFill>
          <a:blip r:embed="rId4"/>
          <a:srcRect l="0" t="0" r="0" b="0"/>
          <a:stretch>
            <a:fillRect/>
          </a:stretch>
        </p:blipFill>
        <p:spPr>
          <a:xfrm flipH="false" flipV="false" rot="0">
            <a:off x="8522014" y="1905955"/>
            <a:ext cx="8992338" cy="7158835"/>
          </a:xfrm>
          <a:prstGeom prst="rect">
            <a:avLst/>
          </a:prstGeom>
        </p:spPr>
      </p:pic>
      <p:sp>
        <p:nvSpPr>
          <p:cNvPr name="Freeform 4" id="4"/>
          <p:cNvSpPr/>
          <p:nvPr/>
        </p:nvSpPr>
        <p:spPr>
          <a:xfrm flipH="false" flipV="false" rot="0">
            <a:off x="0" y="-631833"/>
            <a:ext cx="3558497" cy="3558497"/>
          </a:xfrm>
          <a:custGeom>
            <a:avLst/>
            <a:gdLst/>
            <a:ahLst/>
            <a:cxnLst/>
            <a:rect r="r" b="b" t="t" l="l"/>
            <a:pathLst>
              <a:path h="3558497" w="3558497">
                <a:moveTo>
                  <a:pt x="0" y="0"/>
                </a:moveTo>
                <a:lnTo>
                  <a:pt x="3558497" y="0"/>
                </a:lnTo>
                <a:lnTo>
                  <a:pt x="3558497" y="3558497"/>
                </a:lnTo>
                <a:lnTo>
                  <a:pt x="0" y="3558497"/>
                </a:lnTo>
                <a:lnTo>
                  <a:pt x="0" y="0"/>
                </a:lnTo>
                <a:close/>
              </a:path>
            </a:pathLst>
          </a:custGeom>
          <a:blipFill>
            <a:blip r:embed="rId5"/>
            <a:stretch>
              <a:fillRect l="0" t="0" r="0" b="0"/>
            </a:stretch>
          </a:blipFill>
        </p:spPr>
      </p:sp>
      <p:sp>
        <p:nvSpPr>
          <p:cNvPr name="Freeform 5" id="5"/>
          <p:cNvSpPr/>
          <p:nvPr/>
        </p:nvSpPr>
        <p:spPr>
          <a:xfrm flipH="false" flipV="false" rot="0">
            <a:off x="319370" y="9258300"/>
            <a:ext cx="3239127" cy="878613"/>
          </a:xfrm>
          <a:custGeom>
            <a:avLst/>
            <a:gdLst/>
            <a:ahLst/>
            <a:cxnLst/>
            <a:rect r="r" b="b" t="t" l="l"/>
            <a:pathLst>
              <a:path h="878613" w="3239127">
                <a:moveTo>
                  <a:pt x="0" y="0"/>
                </a:moveTo>
                <a:lnTo>
                  <a:pt x="3239127" y="0"/>
                </a:lnTo>
                <a:lnTo>
                  <a:pt x="3239127" y="878613"/>
                </a:lnTo>
                <a:lnTo>
                  <a:pt x="0" y="878613"/>
                </a:lnTo>
                <a:lnTo>
                  <a:pt x="0" y="0"/>
                </a:lnTo>
                <a:close/>
              </a:path>
            </a:pathLst>
          </a:custGeom>
          <a:blipFill>
            <a:blip r:embed="rId6"/>
            <a:stretch>
              <a:fillRect l="0" t="0" r="0" b="0"/>
            </a:stretch>
          </a:blipFill>
        </p:spPr>
      </p:sp>
      <p:sp>
        <p:nvSpPr>
          <p:cNvPr name="Freeform 6" id="6"/>
          <p:cNvSpPr/>
          <p:nvPr/>
        </p:nvSpPr>
        <p:spPr>
          <a:xfrm flipH="false" flipV="false" rot="0">
            <a:off x="3733874" y="8991131"/>
            <a:ext cx="2792240" cy="1295869"/>
          </a:xfrm>
          <a:custGeom>
            <a:avLst/>
            <a:gdLst/>
            <a:ahLst/>
            <a:cxnLst/>
            <a:rect r="r" b="b" t="t" l="l"/>
            <a:pathLst>
              <a:path h="1295869" w="2792240">
                <a:moveTo>
                  <a:pt x="0" y="0"/>
                </a:moveTo>
                <a:lnTo>
                  <a:pt x="2792239" y="0"/>
                </a:lnTo>
                <a:lnTo>
                  <a:pt x="2792239" y="1295869"/>
                </a:lnTo>
                <a:lnTo>
                  <a:pt x="0" y="1295869"/>
                </a:lnTo>
                <a:lnTo>
                  <a:pt x="0" y="0"/>
                </a:lnTo>
                <a:close/>
              </a:path>
            </a:pathLst>
          </a:custGeom>
          <a:blipFill>
            <a:blip r:embed="rId7"/>
            <a:stretch>
              <a:fillRect l="0" t="0" r="0" b="0"/>
            </a:stretch>
          </a:blipFill>
        </p:spPr>
      </p:sp>
      <p:sp>
        <p:nvSpPr>
          <p:cNvPr name="TextBox 7" id="7"/>
          <p:cNvSpPr txBox="true"/>
          <p:nvPr/>
        </p:nvSpPr>
        <p:spPr>
          <a:xfrm rot="0">
            <a:off x="469372" y="4246880"/>
            <a:ext cx="7795224" cy="840740"/>
          </a:xfrm>
          <a:prstGeom prst="rect">
            <a:avLst/>
          </a:prstGeom>
        </p:spPr>
        <p:txBody>
          <a:bodyPr anchor="t" rtlCol="false" tIns="0" lIns="0" bIns="0" rIns="0">
            <a:spAutoFit/>
          </a:bodyPr>
          <a:lstStyle/>
          <a:p>
            <a:pPr algn="ctr">
              <a:lnSpc>
                <a:spcPts val="6160"/>
              </a:lnSpc>
            </a:pPr>
            <a:r>
              <a:rPr lang="en-US" sz="4400">
                <a:solidFill>
                  <a:srgbClr val="082ADD"/>
                </a:solidFill>
                <a:latin typeface="Funtastic"/>
                <a:ea typeface="Funtastic"/>
                <a:cs typeface="Funtastic"/>
                <a:sym typeface="Funtastic"/>
              </a:rPr>
              <a:t>50 years of Ireland in the EU</a:t>
            </a:r>
          </a:p>
        </p:txBody>
      </p:sp>
      <p:sp>
        <p:nvSpPr>
          <p:cNvPr name="TextBox 8" id="8"/>
          <p:cNvSpPr txBox="true"/>
          <p:nvPr/>
        </p:nvSpPr>
        <p:spPr>
          <a:xfrm rot="0">
            <a:off x="1227494" y="2246630"/>
            <a:ext cx="6278982" cy="1724025"/>
          </a:xfrm>
          <a:prstGeom prst="rect">
            <a:avLst/>
          </a:prstGeom>
        </p:spPr>
        <p:txBody>
          <a:bodyPr anchor="t" rtlCol="false" tIns="0" lIns="0" bIns="0" rIns="0">
            <a:spAutoFit/>
          </a:bodyPr>
          <a:lstStyle/>
          <a:p>
            <a:pPr algn="ctr">
              <a:lnSpc>
                <a:spcPts val="12599"/>
              </a:lnSpc>
            </a:pPr>
            <a:r>
              <a:rPr lang="en-US" sz="9000">
                <a:solidFill>
                  <a:srgbClr val="082ADD"/>
                </a:solidFill>
                <a:latin typeface="Funtastic"/>
                <a:ea typeface="Funtastic"/>
                <a:cs typeface="Funtastic"/>
                <a:sym typeface="Funtastic"/>
              </a:rPr>
              <a:t>Topic 2</a:t>
            </a:r>
          </a:p>
        </p:txBody>
      </p:sp>
      <p:sp>
        <p:nvSpPr>
          <p:cNvPr name="TextBox 9" id="9"/>
          <p:cNvSpPr txBox="true"/>
          <p:nvPr/>
        </p:nvSpPr>
        <p:spPr>
          <a:xfrm rot="0">
            <a:off x="9178814" y="9374074"/>
            <a:ext cx="7678738" cy="580390"/>
          </a:xfrm>
          <a:prstGeom prst="rect">
            <a:avLst/>
          </a:prstGeom>
        </p:spPr>
        <p:txBody>
          <a:bodyPr anchor="t" rtlCol="false" tIns="0" lIns="0" bIns="0" rIns="0">
            <a:spAutoFit/>
          </a:bodyPr>
          <a:lstStyle/>
          <a:p>
            <a:pPr algn="ctr">
              <a:lnSpc>
                <a:spcPts val="4759"/>
              </a:lnSpc>
            </a:pPr>
            <a:r>
              <a:rPr lang="en-US" sz="3399">
                <a:solidFill>
                  <a:srgbClr val="082ADD"/>
                </a:solidFill>
                <a:latin typeface="Open Sans Light"/>
                <a:ea typeface="Open Sans Light"/>
                <a:cs typeface="Open Sans Light"/>
                <a:sym typeface="Open Sans Light"/>
              </a:rPr>
              <a:t>History- Strand 2 - LO 2.13 - 40 minutes</a:t>
            </a:r>
          </a:p>
        </p:txBody>
      </p:sp>
      <p:sp>
        <p:nvSpPr>
          <p:cNvPr name="TextBox 10" id="10"/>
          <p:cNvSpPr txBox="true"/>
          <p:nvPr/>
        </p:nvSpPr>
        <p:spPr>
          <a:xfrm rot="0">
            <a:off x="1982044" y="6053220"/>
            <a:ext cx="4826298" cy="1867535"/>
          </a:xfrm>
          <a:prstGeom prst="rect">
            <a:avLst/>
          </a:prstGeom>
        </p:spPr>
        <p:txBody>
          <a:bodyPr anchor="t" rtlCol="false" tIns="0" lIns="0" bIns="0" rIns="0">
            <a:spAutoFit/>
          </a:bodyPr>
          <a:lstStyle/>
          <a:p>
            <a:pPr algn="ctr">
              <a:lnSpc>
                <a:spcPts val="3640"/>
              </a:lnSpc>
            </a:pPr>
            <a:r>
              <a:rPr lang="en-US" sz="2600">
                <a:solidFill>
                  <a:srgbClr val="082ADD"/>
                </a:solidFill>
                <a:latin typeface="Funtastic"/>
                <a:ea typeface="Funtastic"/>
                <a:cs typeface="Funtastic"/>
                <a:sym typeface="Funtastic"/>
              </a:rPr>
              <a:t>*Membership</a:t>
            </a:r>
          </a:p>
          <a:p>
            <a:pPr algn="ctr">
              <a:lnSpc>
                <a:spcPts val="3640"/>
              </a:lnSpc>
            </a:pPr>
            <a:r>
              <a:rPr lang="en-US" sz="2600">
                <a:solidFill>
                  <a:srgbClr val="082ADD"/>
                </a:solidFill>
                <a:latin typeface="Funtastic"/>
                <a:ea typeface="Funtastic"/>
                <a:cs typeface="Funtastic"/>
                <a:sym typeface="Funtastic"/>
              </a:rPr>
              <a:t>*Advantages and disadvantages</a:t>
            </a:r>
          </a:p>
          <a:p>
            <a:pPr algn="ctr">
              <a:lnSpc>
                <a:spcPts val="3640"/>
              </a:lnSpc>
            </a:pPr>
            <a:r>
              <a:rPr lang="en-US" sz="2600">
                <a:solidFill>
                  <a:srgbClr val="082ADD"/>
                </a:solidFill>
                <a:latin typeface="Funtastic"/>
                <a:ea typeface="Funtastic"/>
                <a:cs typeface="Funtastic"/>
                <a:sym typeface="Funtastic"/>
              </a:rPr>
              <a:t>*Influence</a:t>
            </a:r>
          </a:p>
          <a:p>
            <a:pPr algn="ctr">
              <a:lnSpc>
                <a:spcPts val="3640"/>
              </a:lnSpc>
            </a:pPr>
            <a:r>
              <a:rPr lang="en-US" sz="2600">
                <a:solidFill>
                  <a:srgbClr val="082ADD"/>
                </a:solidFill>
                <a:latin typeface="Funtastic"/>
                <a:ea typeface="Funtastic"/>
                <a:cs typeface="Funtastic"/>
                <a:sym typeface="Funtastic"/>
              </a:rPr>
              <a:t>*Europeanness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3878D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5400000">
            <a:off x="5618832" y="2215409"/>
            <a:ext cx="9971445" cy="8087950"/>
          </a:xfrm>
          <a:prstGeom prst="rect">
            <a:avLst/>
          </a:prstGeom>
        </p:spPr>
      </p:pic>
      <p:pic>
        <p:nvPicPr>
          <p:cNvPr name="Picture 3" id="3"/>
          <p:cNvPicPr>
            <a:picLocks noChangeAspect="true"/>
          </p:cNvPicPr>
          <p:nvPr/>
        </p:nvPicPr>
        <p:blipFill>
          <a:blip r:embed="rId3"/>
          <a:srcRect l="0" t="0" r="0" b="0"/>
          <a:stretch>
            <a:fillRect/>
          </a:stretch>
        </p:blipFill>
        <p:spPr>
          <a:xfrm flipH="false" flipV="false" rot="0">
            <a:off x="7405310" y="3713828"/>
            <a:ext cx="7243219" cy="5091111"/>
          </a:xfrm>
          <a:prstGeom prst="rect">
            <a:avLst/>
          </a:prstGeom>
        </p:spPr>
      </p:pic>
      <p:sp>
        <p:nvSpPr>
          <p:cNvPr name="Freeform 4" id="4"/>
          <p:cNvSpPr/>
          <p:nvPr/>
        </p:nvSpPr>
        <p:spPr>
          <a:xfrm flipH="false" flipV="false" rot="0">
            <a:off x="3135404" y="6106654"/>
            <a:ext cx="2597739" cy="2597739"/>
          </a:xfrm>
          <a:custGeom>
            <a:avLst/>
            <a:gdLst/>
            <a:ahLst/>
            <a:cxnLst/>
            <a:rect r="r" b="b" t="t" l="l"/>
            <a:pathLst>
              <a:path h="2597739" w="2597739">
                <a:moveTo>
                  <a:pt x="0" y="0"/>
                </a:moveTo>
                <a:lnTo>
                  <a:pt x="2597740" y="0"/>
                </a:lnTo>
                <a:lnTo>
                  <a:pt x="2597740" y="2597739"/>
                </a:lnTo>
                <a:lnTo>
                  <a:pt x="0" y="259773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4801233" y="502286"/>
            <a:ext cx="3172323" cy="3172323"/>
          </a:xfrm>
          <a:custGeom>
            <a:avLst/>
            <a:gdLst/>
            <a:ahLst/>
            <a:cxnLst/>
            <a:rect r="r" b="b" t="t" l="l"/>
            <a:pathLst>
              <a:path h="3172323" w="3172323">
                <a:moveTo>
                  <a:pt x="0" y="0"/>
                </a:moveTo>
                <a:lnTo>
                  <a:pt x="3172323" y="0"/>
                </a:lnTo>
                <a:lnTo>
                  <a:pt x="3172323" y="3172324"/>
                </a:lnTo>
                <a:lnTo>
                  <a:pt x="0" y="3172324"/>
                </a:lnTo>
                <a:lnTo>
                  <a:pt x="0" y="0"/>
                </a:lnTo>
                <a:close/>
              </a:path>
            </a:pathLst>
          </a:custGeom>
          <a:blipFill>
            <a:blip r:embed="rId6"/>
            <a:stretch>
              <a:fillRect l="0" t="0" r="0" b="0"/>
            </a:stretch>
          </a:blipFill>
        </p:spPr>
      </p:sp>
      <p:sp>
        <p:nvSpPr>
          <p:cNvPr name="Freeform 6" id="6"/>
          <p:cNvSpPr/>
          <p:nvPr/>
        </p:nvSpPr>
        <p:spPr>
          <a:xfrm flipH="false" flipV="false" rot="0">
            <a:off x="15281159" y="6106654"/>
            <a:ext cx="2374211" cy="2374211"/>
          </a:xfrm>
          <a:custGeom>
            <a:avLst/>
            <a:gdLst/>
            <a:ahLst/>
            <a:cxnLst/>
            <a:rect r="r" b="b" t="t" l="l"/>
            <a:pathLst>
              <a:path h="2374211" w="2374211">
                <a:moveTo>
                  <a:pt x="0" y="0"/>
                </a:moveTo>
                <a:lnTo>
                  <a:pt x="2374211" y="0"/>
                </a:lnTo>
                <a:lnTo>
                  <a:pt x="2374211" y="2374211"/>
                </a:lnTo>
                <a:lnTo>
                  <a:pt x="0" y="237421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794640" y="2088448"/>
            <a:ext cx="3347047" cy="3347047"/>
          </a:xfrm>
          <a:custGeom>
            <a:avLst/>
            <a:gdLst/>
            <a:ahLst/>
            <a:cxnLst/>
            <a:rect r="r" b="b" t="t" l="l"/>
            <a:pathLst>
              <a:path h="3347047" w="3347047">
                <a:moveTo>
                  <a:pt x="0" y="0"/>
                </a:moveTo>
                <a:lnTo>
                  <a:pt x="3347047" y="0"/>
                </a:lnTo>
                <a:lnTo>
                  <a:pt x="3347047" y="3347047"/>
                </a:lnTo>
                <a:lnTo>
                  <a:pt x="0" y="3347047"/>
                </a:lnTo>
                <a:lnTo>
                  <a:pt x="0" y="0"/>
                </a:lnTo>
                <a:close/>
              </a:path>
            </a:pathLst>
          </a:custGeom>
          <a:blipFill>
            <a:blip r:embed="rId9"/>
            <a:stretch>
              <a:fillRect l="0" t="0" r="0" b="0"/>
            </a:stretch>
          </a:blipFill>
        </p:spPr>
      </p:sp>
      <p:sp>
        <p:nvSpPr>
          <p:cNvPr name="TextBox 8" id="8"/>
          <p:cNvSpPr txBox="true"/>
          <p:nvPr/>
        </p:nvSpPr>
        <p:spPr>
          <a:xfrm rot="0">
            <a:off x="490714" y="612069"/>
            <a:ext cx="13957828" cy="930388"/>
          </a:xfrm>
          <a:prstGeom prst="rect">
            <a:avLst/>
          </a:prstGeom>
        </p:spPr>
        <p:txBody>
          <a:bodyPr anchor="t" rtlCol="false" tIns="0" lIns="0" bIns="0" rIns="0">
            <a:spAutoFit/>
          </a:bodyPr>
          <a:lstStyle/>
          <a:p>
            <a:pPr algn="l">
              <a:lnSpc>
                <a:spcPts val="6334"/>
              </a:lnSpc>
            </a:pPr>
            <a:r>
              <a:rPr lang="en-US" sz="5758">
                <a:solidFill>
                  <a:srgbClr val="FFFFFF"/>
                </a:solidFill>
                <a:latin typeface="Funtastic"/>
                <a:ea typeface="Funtastic"/>
                <a:cs typeface="Funtastic"/>
                <a:sym typeface="Funtastic"/>
              </a:rPr>
              <a:t>If you're curious, contact us, follow us</a:t>
            </a:r>
          </a:p>
        </p:txBody>
      </p:sp>
      <p:sp>
        <p:nvSpPr>
          <p:cNvPr name="TextBox 9" id="9"/>
          <p:cNvSpPr txBox="true"/>
          <p:nvPr/>
        </p:nvSpPr>
        <p:spPr>
          <a:xfrm rot="0">
            <a:off x="14037685" y="3898689"/>
            <a:ext cx="4699419" cy="775439"/>
          </a:xfrm>
          <a:prstGeom prst="rect">
            <a:avLst/>
          </a:prstGeom>
        </p:spPr>
        <p:txBody>
          <a:bodyPr anchor="t" rtlCol="false" tIns="0" lIns="0" bIns="0" rIns="0">
            <a:spAutoFit/>
          </a:bodyPr>
          <a:lstStyle/>
          <a:p>
            <a:pPr algn="ctr">
              <a:lnSpc>
                <a:spcPts val="6341"/>
              </a:lnSpc>
            </a:pPr>
            <a:r>
              <a:rPr lang="en-US" sz="4529">
                <a:solidFill>
                  <a:srgbClr val="FFFFFF"/>
                </a:solidFill>
                <a:latin typeface="Open Sans"/>
                <a:ea typeface="Open Sans"/>
                <a:cs typeface="Open Sans"/>
                <a:sym typeface="Open Sans"/>
              </a:rPr>
              <a:t>@dab.the.eu</a:t>
            </a:r>
          </a:p>
        </p:txBody>
      </p:sp>
      <p:sp>
        <p:nvSpPr>
          <p:cNvPr name="TextBox 10" id="10"/>
          <p:cNvSpPr txBox="true"/>
          <p:nvPr/>
        </p:nvSpPr>
        <p:spPr>
          <a:xfrm rot="0">
            <a:off x="2656869" y="8638626"/>
            <a:ext cx="3554809" cy="887095"/>
          </a:xfrm>
          <a:prstGeom prst="rect">
            <a:avLst/>
          </a:prstGeom>
        </p:spPr>
        <p:txBody>
          <a:bodyPr anchor="t" rtlCol="false" tIns="0" lIns="0" bIns="0" rIns="0">
            <a:spAutoFit/>
          </a:bodyPr>
          <a:lstStyle/>
          <a:p>
            <a:pPr algn="ctr">
              <a:lnSpc>
                <a:spcPts val="7279"/>
              </a:lnSpc>
            </a:pPr>
            <a:r>
              <a:rPr lang="en-US" sz="5199">
                <a:solidFill>
                  <a:srgbClr val="FFFFFF"/>
                </a:solidFill>
                <a:latin typeface="Open Sans"/>
                <a:ea typeface="Open Sans"/>
                <a:cs typeface="Open Sans"/>
                <a:sym typeface="Open Sans"/>
              </a:rPr>
              <a:t>@dabtheeu</a:t>
            </a:r>
          </a:p>
        </p:txBody>
      </p:sp>
      <p:sp>
        <p:nvSpPr>
          <p:cNvPr name="TextBox 11" id="11"/>
          <p:cNvSpPr txBox="true"/>
          <p:nvPr/>
        </p:nvSpPr>
        <p:spPr>
          <a:xfrm rot="0">
            <a:off x="3575328" y="2259512"/>
            <a:ext cx="5970503" cy="2734945"/>
          </a:xfrm>
          <a:prstGeom prst="rect">
            <a:avLst/>
          </a:prstGeom>
        </p:spPr>
        <p:txBody>
          <a:bodyPr anchor="t" rtlCol="false" tIns="0" lIns="0" bIns="0" rIns="0">
            <a:spAutoFit/>
          </a:bodyPr>
          <a:lstStyle/>
          <a:p>
            <a:pPr algn="ctr">
              <a:lnSpc>
                <a:spcPts val="7279"/>
              </a:lnSpc>
            </a:pPr>
            <a:r>
              <a:rPr lang="en-US" sz="5199">
                <a:solidFill>
                  <a:srgbClr val="FFFFFF"/>
                </a:solidFill>
                <a:latin typeface="Open Sans"/>
                <a:ea typeface="Open Sans"/>
                <a:cs typeface="Open Sans"/>
                <a:sym typeface="Open Sans"/>
              </a:rPr>
              <a:t>Hub in Active European Citizenship</a:t>
            </a:r>
          </a:p>
        </p:txBody>
      </p:sp>
      <p:sp>
        <p:nvSpPr>
          <p:cNvPr name="TextBox 12" id="12"/>
          <p:cNvSpPr txBox="true"/>
          <p:nvPr/>
        </p:nvSpPr>
        <p:spPr>
          <a:xfrm rot="0">
            <a:off x="14648529" y="8637718"/>
            <a:ext cx="3639471" cy="563143"/>
          </a:xfrm>
          <a:prstGeom prst="rect">
            <a:avLst/>
          </a:prstGeom>
        </p:spPr>
        <p:txBody>
          <a:bodyPr anchor="t" rtlCol="false" tIns="0" lIns="0" bIns="0" rIns="0">
            <a:spAutoFit/>
          </a:bodyPr>
          <a:lstStyle/>
          <a:p>
            <a:pPr algn="ctr">
              <a:lnSpc>
                <a:spcPts val="4564"/>
              </a:lnSpc>
            </a:pPr>
            <a:r>
              <a:rPr lang="en-US" sz="3260">
                <a:solidFill>
                  <a:srgbClr val="FFFFFF"/>
                </a:solidFill>
                <a:latin typeface="Open Sans"/>
                <a:ea typeface="Open Sans"/>
                <a:cs typeface="Open Sans"/>
                <a:sym typeface="Open Sans"/>
              </a:rPr>
              <a:t>@HubEuropCitizen</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3878D3"/>
        </a:solidFill>
      </p:bgPr>
    </p:bg>
    <p:spTree>
      <p:nvGrpSpPr>
        <p:cNvPr id="1" name=""/>
        <p:cNvGrpSpPr/>
        <p:nvPr/>
      </p:nvGrpSpPr>
      <p:grpSpPr>
        <a:xfrm>
          <a:off x="0" y="0"/>
          <a:ext cx="0" cy="0"/>
          <a:chOff x="0" y="0"/>
          <a:chExt cx="0" cy="0"/>
        </a:xfrm>
      </p:grpSpPr>
      <p:sp>
        <p:nvSpPr>
          <p:cNvPr name="Freeform 2" id="2"/>
          <p:cNvSpPr/>
          <p:nvPr/>
        </p:nvSpPr>
        <p:spPr>
          <a:xfrm flipH="false" flipV="false" rot="0">
            <a:off x="9924521" y="2434287"/>
            <a:ext cx="8099035" cy="5418426"/>
          </a:xfrm>
          <a:custGeom>
            <a:avLst/>
            <a:gdLst/>
            <a:ahLst/>
            <a:cxnLst/>
            <a:rect r="r" b="b" t="t" l="l"/>
            <a:pathLst>
              <a:path h="5418426" w="8099035">
                <a:moveTo>
                  <a:pt x="0" y="0"/>
                </a:moveTo>
                <a:lnTo>
                  <a:pt x="8099034" y="0"/>
                </a:lnTo>
                <a:lnTo>
                  <a:pt x="8099034" y="5418426"/>
                </a:lnTo>
                <a:lnTo>
                  <a:pt x="0" y="5418426"/>
                </a:lnTo>
                <a:lnTo>
                  <a:pt x="0" y="0"/>
                </a:lnTo>
                <a:close/>
              </a:path>
            </a:pathLst>
          </a:custGeom>
          <a:blipFill>
            <a:blip r:embed="rId2"/>
            <a:stretch>
              <a:fillRect l="0" t="0" r="0" b="0"/>
            </a:stretch>
          </a:blipFill>
        </p:spPr>
      </p:sp>
      <p:sp>
        <p:nvSpPr>
          <p:cNvPr name="TextBox 3" id="3"/>
          <p:cNvSpPr txBox="true"/>
          <p:nvPr/>
        </p:nvSpPr>
        <p:spPr>
          <a:xfrm rot="0">
            <a:off x="461692" y="2550388"/>
            <a:ext cx="8682308" cy="6471285"/>
          </a:xfrm>
          <a:prstGeom prst="rect">
            <a:avLst/>
          </a:prstGeom>
        </p:spPr>
        <p:txBody>
          <a:bodyPr anchor="t" rtlCol="false" tIns="0" lIns="0" bIns="0" rIns="0">
            <a:spAutoFit/>
          </a:bodyPr>
          <a:lstStyle/>
          <a:p>
            <a:pPr algn="ctr">
              <a:lnSpc>
                <a:spcPts val="5040"/>
              </a:lnSpc>
            </a:pPr>
            <a:r>
              <a:rPr lang="en-US" sz="3600">
                <a:solidFill>
                  <a:srgbClr val="FFFFFF"/>
                </a:solidFill>
                <a:latin typeface="More Sugar Thin"/>
                <a:ea typeface="More Sugar Thin"/>
                <a:cs typeface="More Sugar Thin"/>
                <a:sym typeface="More Sugar Thin"/>
              </a:rPr>
              <a:t>On 1 January 1973, Ireland officially joined a new community: the European Communities (EC). It was only in 1992, that the EC became the European Union (EU) with the signing of the Maastricht Treaty.</a:t>
            </a:r>
          </a:p>
          <a:p>
            <a:pPr algn="ctr">
              <a:lnSpc>
                <a:spcPts val="5040"/>
              </a:lnSpc>
            </a:pPr>
          </a:p>
          <a:p>
            <a:pPr algn="ctr">
              <a:lnSpc>
                <a:spcPts val="5040"/>
              </a:lnSpc>
            </a:pPr>
            <a:r>
              <a:rPr lang="en-US" sz="3600">
                <a:solidFill>
                  <a:srgbClr val="F3C913"/>
                </a:solidFill>
                <a:latin typeface="More Sugar Thin"/>
                <a:ea typeface="More Sugar Thin"/>
                <a:cs typeface="More Sugar Thin"/>
                <a:sym typeface="More Sugar Thin"/>
              </a:rPr>
              <a:t>In a May 1972 referendum</a:t>
            </a:r>
            <a:r>
              <a:rPr lang="en-US" sz="3600">
                <a:solidFill>
                  <a:srgbClr val="FFFFFF"/>
                </a:solidFill>
                <a:latin typeface="More Sugar Thin"/>
                <a:ea typeface="More Sugar Thin"/>
                <a:cs typeface="More Sugar Thin"/>
                <a:sym typeface="More Sugar Thin"/>
              </a:rPr>
              <a:t>, the Irish electorate delivered a clear message: they wanted to be integrated into Europe; </a:t>
            </a:r>
            <a:r>
              <a:rPr lang="en-US" sz="3600">
                <a:solidFill>
                  <a:srgbClr val="F3C913"/>
                </a:solidFill>
                <a:latin typeface="More Sugar Thin"/>
                <a:ea typeface="More Sugar Thin"/>
                <a:cs typeface="More Sugar Thin"/>
                <a:sym typeface="More Sugar Thin"/>
              </a:rPr>
              <a:t>voting 83% in favour of entry. </a:t>
            </a:r>
          </a:p>
        </p:txBody>
      </p:sp>
      <p:sp>
        <p:nvSpPr>
          <p:cNvPr name="TextBox 4" id="4"/>
          <p:cNvSpPr txBox="true"/>
          <p:nvPr/>
        </p:nvSpPr>
        <p:spPr>
          <a:xfrm rot="0">
            <a:off x="3469118" y="386954"/>
            <a:ext cx="11349765" cy="1064417"/>
          </a:xfrm>
          <a:prstGeom prst="rect">
            <a:avLst/>
          </a:prstGeom>
        </p:spPr>
        <p:txBody>
          <a:bodyPr anchor="t" rtlCol="false" tIns="0" lIns="0" bIns="0" rIns="0">
            <a:spAutoFit/>
          </a:bodyPr>
          <a:lstStyle/>
          <a:p>
            <a:pPr algn="ctr">
              <a:lnSpc>
                <a:spcPts val="7812"/>
              </a:lnSpc>
            </a:pPr>
            <a:r>
              <a:rPr lang="en-US" sz="5580">
                <a:solidFill>
                  <a:srgbClr val="F3C913"/>
                </a:solidFill>
                <a:latin typeface="Funtastic"/>
                <a:ea typeface="Funtastic"/>
                <a:cs typeface="Funtastic"/>
                <a:sym typeface="Funtastic"/>
              </a:rPr>
              <a:t>Ireland joined the EU in 1973</a:t>
            </a:r>
          </a:p>
        </p:txBody>
      </p:sp>
      <p:sp>
        <p:nvSpPr>
          <p:cNvPr name="TextBox 5" id="5"/>
          <p:cNvSpPr txBox="true"/>
          <p:nvPr/>
        </p:nvSpPr>
        <p:spPr>
          <a:xfrm rot="0">
            <a:off x="9632884" y="8169450"/>
            <a:ext cx="8682308" cy="871219"/>
          </a:xfrm>
          <a:prstGeom prst="rect">
            <a:avLst/>
          </a:prstGeom>
        </p:spPr>
        <p:txBody>
          <a:bodyPr anchor="t" rtlCol="false" tIns="0" lIns="0" bIns="0" rIns="0">
            <a:spAutoFit/>
          </a:bodyPr>
          <a:lstStyle/>
          <a:p>
            <a:pPr algn="ctr">
              <a:lnSpc>
                <a:spcPts val="2380"/>
              </a:lnSpc>
            </a:pPr>
            <a:r>
              <a:rPr lang="en-US" sz="1700">
                <a:solidFill>
                  <a:srgbClr val="000000"/>
                </a:solidFill>
                <a:latin typeface="Canva Sans"/>
                <a:ea typeface="Canva Sans"/>
                <a:cs typeface="Canva Sans"/>
                <a:sym typeface="Canva Sans"/>
              </a:rPr>
              <a:t>The signing ceremony of the Accession Treaty for Ireland was held on 22 January 1972 in the Egmont Palace of Brussels. In the photo, Patrick Hillery, former Irish Minister for Foreign Affairs, and former Taoiseach Jack Lynch sign the Treaty.</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3878D3"/>
        </a:solidFill>
      </p:bgPr>
    </p:bg>
    <p:spTree>
      <p:nvGrpSpPr>
        <p:cNvPr id="1" name=""/>
        <p:cNvGrpSpPr/>
        <p:nvPr/>
      </p:nvGrpSpPr>
      <p:grpSpPr>
        <a:xfrm>
          <a:off x="0" y="0"/>
          <a:ext cx="0" cy="0"/>
          <a:chOff x="0" y="0"/>
          <a:chExt cx="0" cy="0"/>
        </a:xfrm>
      </p:grpSpPr>
      <p:sp>
        <p:nvSpPr>
          <p:cNvPr name="Freeform 2" id="2"/>
          <p:cNvSpPr/>
          <p:nvPr/>
        </p:nvSpPr>
        <p:spPr>
          <a:xfrm flipH="false" flipV="false" rot="0">
            <a:off x="117017" y="1971592"/>
            <a:ext cx="4866968" cy="4114800"/>
          </a:xfrm>
          <a:custGeom>
            <a:avLst/>
            <a:gdLst/>
            <a:ahLst/>
            <a:cxnLst/>
            <a:rect r="r" b="b" t="t" l="l"/>
            <a:pathLst>
              <a:path h="4114800" w="4866968">
                <a:moveTo>
                  <a:pt x="0" y="0"/>
                </a:moveTo>
                <a:lnTo>
                  <a:pt x="4866968" y="0"/>
                </a:lnTo>
                <a:lnTo>
                  <a:pt x="4866968"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018954" y="5515351"/>
            <a:ext cx="4803718" cy="4803718"/>
          </a:xfrm>
          <a:custGeom>
            <a:avLst/>
            <a:gdLst/>
            <a:ahLst/>
            <a:cxnLst/>
            <a:rect r="r" b="b" t="t" l="l"/>
            <a:pathLst>
              <a:path h="4803718" w="4803718">
                <a:moveTo>
                  <a:pt x="0" y="0"/>
                </a:moveTo>
                <a:lnTo>
                  <a:pt x="4803718" y="0"/>
                </a:lnTo>
                <a:lnTo>
                  <a:pt x="4803718" y="4803718"/>
                </a:lnTo>
                <a:lnTo>
                  <a:pt x="0" y="4803718"/>
                </a:lnTo>
                <a:lnTo>
                  <a:pt x="0" y="0"/>
                </a:lnTo>
                <a:close/>
              </a:path>
            </a:pathLst>
          </a:custGeom>
          <a:blipFill>
            <a:blip r:embed="rId4"/>
            <a:stretch>
              <a:fillRect l="0" t="0" r="0" b="0"/>
            </a:stretch>
          </a:blipFill>
        </p:spPr>
      </p:sp>
      <p:sp>
        <p:nvSpPr>
          <p:cNvPr name="TextBox 4" id="4"/>
          <p:cNvSpPr txBox="true"/>
          <p:nvPr/>
        </p:nvSpPr>
        <p:spPr>
          <a:xfrm rot="0">
            <a:off x="5107124" y="2408276"/>
            <a:ext cx="12992931" cy="2888000"/>
          </a:xfrm>
          <a:prstGeom prst="rect">
            <a:avLst/>
          </a:prstGeom>
        </p:spPr>
        <p:txBody>
          <a:bodyPr anchor="t" rtlCol="false" tIns="0" lIns="0" bIns="0" rIns="0">
            <a:spAutoFit/>
          </a:bodyPr>
          <a:lstStyle/>
          <a:p>
            <a:pPr algn="ctr">
              <a:lnSpc>
                <a:spcPts val="4470"/>
              </a:lnSpc>
              <a:spcBef>
                <a:spcPct val="0"/>
              </a:spcBef>
            </a:pPr>
            <a:r>
              <a:rPr lang="en-US" sz="3192">
                <a:solidFill>
                  <a:srgbClr val="FFFFFF"/>
                </a:solidFill>
                <a:latin typeface="More Sugar Thin"/>
                <a:ea typeface="More Sugar Thin"/>
                <a:cs typeface="More Sugar Thin"/>
                <a:sym typeface="More Sugar Thin"/>
              </a:rPr>
              <a:t>The aims of the Irish government</a:t>
            </a:r>
            <a:r>
              <a:rPr lang="en-US" sz="3192">
                <a:solidFill>
                  <a:srgbClr val="FFFFFF"/>
                </a:solidFill>
                <a:latin typeface="More Sugar Thin"/>
                <a:ea typeface="More Sugar Thin"/>
                <a:cs typeface="More Sugar Thin"/>
                <a:sym typeface="More Sugar Thin"/>
              </a:rPr>
              <a:t> were to promote the </a:t>
            </a:r>
            <a:r>
              <a:rPr lang="en-US" sz="3192">
                <a:solidFill>
                  <a:srgbClr val="F3C913"/>
                </a:solidFill>
                <a:latin typeface="More Sugar Thin"/>
                <a:ea typeface="More Sugar Thin"/>
                <a:cs typeface="More Sugar Thin"/>
                <a:sym typeface="More Sugar Thin"/>
              </a:rPr>
              <a:t>immediate benefits of membership to the agricultural community</a:t>
            </a:r>
            <a:r>
              <a:rPr lang="en-US" sz="3192">
                <a:solidFill>
                  <a:srgbClr val="FFFFFF"/>
                </a:solidFill>
                <a:latin typeface="More Sugar Thin"/>
                <a:ea typeface="More Sugar Thin"/>
                <a:cs typeface="More Sugar Thin"/>
                <a:sym typeface="More Sugar Thin"/>
              </a:rPr>
              <a:t> through the promise of increased prices via the Common Agricultural Policy (CAP), and the</a:t>
            </a:r>
            <a:r>
              <a:rPr lang="en-US" sz="3192">
                <a:solidFill>
                  <a:srgbClr val="F3C913"/>
                </a:solidFill>
                <a:latin typeface="More Sugar Thin"/>
                <a:ea typeface="More Sugar Thin"/>
                <a:cs typeface="More Sugar Thin"/>
                <a:sym typeface="More Sugar Thin"/>
              </a:rPr>
              <a:t> longer-term benefit of access to European markets for industrial growth and increasing employment</a:t>
            </a:r>
            <a:r>
              <a:rPr lang="en-US" sz="3192">
                <a:solidFill>
                  <a:srgbClr val="FFFFFF"/>
                </a:solidFill>
                <a:latin typeface="More Sugar Thin"/>
                <a:ea typeface="More Sugar Thin"/>
                <a:cs typeface="More Sugar Thin"/>
                <a:sym typeface="More Sugar Thin"/>
              </a:rPr>
              <a:t>. </a:t>
            </a:r>
          </a:p>
        </p:txBody>
      </p:sp>
      <p:sp>
        <p:nvSpPr>
          <p:cNvPr name="TextBox 5" id="5"/>
          <p:cNvSpPr txBox="true"/>
          <p:nvPr/>
        </p:nvSpPr>
        <p:spPr>
          <a:xfrm rot="0">
            <a:off x="2267981" y="235249"/>
            <a:ext cx="14106582" cy="1035449"/>
          </a:xfrm>
          <a:prstGeom prst="rect">
            <a:avLst/>
          </a:prstGeom>
        </p:spPr>
        <p:txBody>
          <a:bodyPr anchor="t" rtlCol="false" tIns="0" lIns="0" bIns="0" rIns="0">
            <a:spAutoFit/>
          </a:bodyPr>
          <a:lstStyle/>
          <a:p>
            <a:pPr algn="ctr">
              <a:lnSpc>
                <a:spcPts val="7502"/>
              </a:lnSpc>
            </a:pPr>
            <a:r>
              <a:rPr lang="en-US" sz="5359">
                <a:solidFill>
                  <a:srgbClr val="F3C913"/>
                </a:solidFill>
                <a:latin typeface="Funtastic"/>
                <a:ea typeface="Funtastic"/>
                <a:cs typeface="Funtastic"/>
                <a:sym typeface="Funtastic"/>
              </a:rPr>
              <a:t>Benefits of EU membership to Ireland </a:t>
            </a:r>
          </a:p>
        </p:txBody>
      </p:sp>
      <p:sp>
        <p:nvSpPr>
          <p:cNvPr name="TextBox 6" id="6"/>
          <p:cNvSpPr txBox="true"/>
          <p:nvPr/>
        </p:nvSpPr>
        <p:spPr>
          <a:xfrm rot="0">
            <a:off x="927550" y="6958330"/>
            <a:ext cx="11427754" cy="2299970"/>
          </a:xfrm>
          <a:prstGeom prst="rect">
            <a:avLst/>
          </a:prstGeom>
        </p:spPr>
        <p:txBody>
          <a:bodyPr anchor="t" rtlCol="false" tIns="0" lIns="0" bIns="0" rIns="0">
            <a:spAutoFit/>
          </a:bodyPr>
          <a:lstStyle/>
          <a:p>
            <a:pPr algn="ctr">
              <a:lnSpc>
                <a:spcPts val="4480"/>
              </a:lnSpc>
              <a:spcBef>
                <a:spcPct val="0"/>
              </a:spcBef>
            </a:pPr>
            <a:r>
              <a:rPr lang="en-US" sz="3200">
                <a:solidFill>
                  <a:srgbClr val="FFFFFF"/>
                </a:solidFill>
                <a:latin typeface="More Sugar Thin"/>
                <a:ea typeface="More Sugar Thin"/>
                <a:cs typeface="More Sugar Thin"/>
                <a:sym typeface="More Sugar Thin"/>
              </a:rPr>
              <a:t>The benefit of Irish membership of the ‘Single Market’ is now estimated to be in excess of €30 billion annually. The EU sits alongside the United States and China as </a:t>
            </a:r>
            <a:r>
              <a:rPr lang="en-US" sz="3200">
                <a:solidFill>
                  <a:srgbClr val="F3C913"/>
                </a:solidFill>
                <a:latin typeface="More Sugar Thin"/>
                <a:ea typeface="More Sugar Thin"/>
                <a:cs typeface="More Sugar Thin"/>
                <a:sym typeface="More Sugar Thin"/>
              </a:rPr>
              <a:t>one of the world's largest economies. </a:t>
            </a:r>
            <a:r>
              <a:rPr lang="en-US" sz="3200">
                <a:solidFill>
                  <a:srgbClr val="FFFFFF"/>
                </a:solidFill>
                <a:latin typeface="More Sugar Thin"/>
                <a:ea typeface="More Sugar Thin"/>
                <a:cs typeface="More Sugar Thin"/>
                <a:sym typeface="More Sugar Thin"/>
              </a:rPr>
              <a:t> </a:t>
            </a:r>
          </a:p>
        </p:txBody>
      </p:sp>
      <p:sp>
        <p:nvSpPr>
          <p:cNvPr name="TextBox 7" id="7"/>
          <p:cNvSpPr txBox="true"/>
          <p:nvPr/>
        </p:nvSpPr>
        <p:spPr>
          <a:xfrm rot="0">
            <a:off x="1028700" y="1631550"/>
            <a:ext cx="16478445" cy="613410"/>
          </a:xfrm>
          <a:prstGeom prst="rect">
            <a:avLst/>
          </a:prstGeom>
        </p:spPr>
        <p:txBody>
          <a:bodyPr anchor="t" rtlCol="false" tIns="0" lIns="0" bIns="0" rIns="0">
            <a:spAutoFit/>
          </a:bodyPr>
          <a:lstStyle/>
          <a:p>
            <a:pPr algn="ctr">
              <a:lnSpc>
                <a:spcPts val="5040"/>
              </a:lnSpc>
            </a:pPr>
            <a:r>
              <a:rPr lang="en-US" sz="3600">
                <a:solidFill>
                  <a:srgbClr val="FFFFFF"/>
                </a:solidFill>
                <a:latin typeface="More Sugar"/>
                <a:ea typeface="More Sugar"/>
                <a:cs typeface="More Sugar"/>
                <a:sym typeface="More Sugar"/>
              </a:rPr>
              <a:t>ECONOMIC BENEFITS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3878D3"/>
        </a:solidFill>
      </p:bgPr>
    </p:bg>
    <p:spTree>
      <p:nvGrpSpPr>
        <p:cNvPr id="1" name=""/>
        <p:cNvGrpSpPr/>
        <p:nvPr/>
      </p:nvGrpSpPr>
      <p:grpSpPr>
        <a:xfrm>
          <a:off x="0" y="0"/>
          <a:ext cx="0" cy="0"/>
          <a:chOff x="0" y="0"/>
          <a:chExt cx="0" cy="0"/>
        </a:xfrm>
      </p:grpSpPr>
      <p:sp>
        <p:nvSpPr>
          <p:cNvPr name="Freeform 2" id="2"/>
          <p:cNvSpPr/>
          <p:nvPr/>
        </p:nvSpPr>
        <p:spPr>
          <a:xfrm flipH="false" flipV="false" rot="0">
            <a:off x="424100" y="216877"/>
            <a:ext cx="2814392" cy="2860882"/>
          </a:xfrm>
          <a:custGeom>
            <a:avLst/>
            <a:gdLst/>
            <a:ahLst/>
            <a:cxnLst/>
            <a:rect r="r" b="b" t="t" l="l"/>
            <a:pathLst>
              <a:path h="2860882" w="2814392">
                <a:moveTo>
                  <a:pt x="0" y="0"/>
                </a:moveTo>
                <a:lnTo>
                  <a:pt x="2814392" y="0"/>
                </a:lnTo>
                <a:lnTo>
                  <a:pt x="2814392" y="2860881"/>
                </a:lnTo>
                <a:lnTo>
                  <a:pt x="0" y="2860881"/>
                </a:lnTo>
                <a:lnTo>
                  <a:pt x="0" y="0"/>
                </a:lnTo>
                <a:close/>
              </a:path>
            </a:pathLst>
          </a:custGeom>
          <a:blipFill>
            <a:blip r:embed="rId2"/>
            <a:stretch>
              <a:fillRect l="0" t="0" r="0" b="0"/>
            </a:stretch>
          </a:blipFill>
        </p:spPr>
      </p:sp>
      <p:sp>
        <p:nvSpPr>
          <p:cNvPr name="Freeform 3" id="3"/>
          <p:cNvSpPr/>
          <p:nvPr/>
        </p:nvSpPr>
        <p:spPr>
          <a:xfrm flipH="false" flipV="false" rot="0">
            <a:off x="76453" y="6432439"/>
            <a:ext cx="1904494" cy="1904494"/>
          </a:xfrm>
          <a:custGeom>
            <a:avLst/>
            <a:gdLst/>
            <a:ahLst/>
            <a:cxnLst/>
            <a:rect r="r" b="b" t="t" l="l"/>
            <a:pathLst>
              <a:path h="1904494" w="1904494">
                <a:moveTo>
                  <a:pt x="0" y="0"/>
                </a:moveTo>
                <a:lnTo>
                  <a:pt x="1904494" y="0"/>
                </a:lnTo>
                <a:lnTo>
                  <a:pt x="1904494" y="1904493"/>
                </a:lnTo>
                <a:lnTo>
                  <a:pt x="0" y="190449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053937" y="1352797"/>
            <a:ext cx="3234063" cy="2154695"/>
          </a:xfrm>
          <a:custGeom>
            <a:avLst/>
            <a:gdLst/>
            <a:ahLst/>
            <a:cxnLst/>
            <a:rect r="r" b="b" t="t" l="l"/>
            <a:pathLst>
              <a:path h="2154695" w="3234063">
                <a:moveTo>
                  <a:pt x="0" y="0"/>
                </a:moveTo>
                <a:lnTo>
                  <a:pt x="3234063" y="0"/>
                </a:lnTo>
                <a:lnTo>
                  <a:pt x="3234063" y="2154694"/>
                </a:lnTo>
                <a:lnTo>
                  <a:pt x="0" y="2154694"/>
                </a:lnTo>
                <a:lnTo>
                  <a:pt x="0" y="0"/>
                </a:lnTo>
                <a:close/>
              </a:path>
            </a:pathLst>
          </a:custGeom>
          <a:blipFill>
            <a:blip r:embed="rId5"/>
            <a:stretch>
              <a:fillRect l="0" t="0" r="0" b="0"/>
            </a:stretch>
          </a:blipFill>
        </p:spPr>
      </p:sp>
      <p:sp>
        <p:nvSpPr>
          <p:cNvPr name="TextBox 5" id="5"/>
          <p:cNvSpPr txBox="true"/>
          <p:nvPr/>
        </p:nvSpPr>
        <p:spPr>
          <a:xfrm rot="0">
            <a:off x="5215263" y="2134235"/>
            <a:ext cx="7857474" cy="632460"/>
          </a:xfrm>
          <a:prstGeom prst="rect">
            <a:avLst/>
          </a:prstGeom>
        </p:spPr>
        <p:txBody>
          <a:bodyPr anchor="t" rtlCol="false" tIns="0" lIns="0" bIns="0" rIns="0">
            <a:spAutoFit/>
          </a:bodyPr>
          <a:lstStyle/>
          <a:p>
            <a:pPr algn="ctr">
              <a:lnSpc>
                <a:spcPts val="5040"/>
              </a:lnSpc>
            </a:pPr>
            <a:r>
              <a:rPr lang="en-US" sz="3600">
                <a:solidFill>
                  <a:srgbClr val="FFFFFF"/>
                </a:solidFill>
                <a:latin typeface="More Sugar Thin"/>
                <a:ea typeface="More Sugar Thin"/>
                <a:cs typeface="More Sugar Thin"/>
                <a:sym typeface="More Sugar Thin"/>
              </a:rPr>
              <a:t>POLITICAL BENEFITS</a:t>
            </a:r>
          </a:p>
        </p:txBody>
      </p:sp>
      <p:sp>
        <p:nvSpPr>
          <p:cNvPr name="TextBox 6" id="6"/>
          <p:cNvSpPr txBox="true"/>
          <p:nvPr/>
        </p:nvSpPr>
        <p:spPr>
          <a:xfrm rot="0">
            <a:off x="2912623" y="401438"/>
            <a:ext cx="12710599" cy="1035449"/>
          </a:xfrm>
          <a:prstGeom prst="rect">
            <a:avLst/>
          </a:prstGeom>
        </p:spPr>
        <p:txBody>
          <a:bodyPr anchor="t" rtlCol="false" tIns="0" lIns="0" bIns="0" rIns="0">
            <a:spAutoFit/>
          </a:bodyPr>
          <a:lstStyle/>
          <a:p>
            <a:pPr algn="ctr">
              <a:lnSpc>
                <a:spcPts val="7502"/>
              </a:lnSpc>
            </a:pPr>
            <a:r>
              <a:rPr lang="en-US" sz="5359">
                <a:solidFill>
                  <a:srgbClr val="F3C913"/>
                </a:solidFill>
                <a:latin typeface="Funtastic"/>
                <a:ea typeface="Funtastic"/>
                <a:cs typeface="Funtastic"/>
                <a:sym typeface="Funtastic"/>
              </a:rPr>
              <a:t>Benefits of EU membership to Ireland </a:t>
            </a:r>
          </a:p>
        </p:txBody>
      </p:sp>
      <p:sp>
        <p:nvSpPr>
          <p:cNvPr name="TextBox 7" id="7"/>
          <p:cNvSpPr txBox="true"/>
          <p:nvPr/>
        </p:nvSpPr>
        <p:spPr>
          <a:xfrm rot="0">
            <a:off x="1572755" y="3678437"/>
            <a:ext cx="16333286" cy="6271895"/>
          </a:xfrm>
          <a:prstGeom prst="rect">
            <a:avLst/>
          </a:prstGeom>
        </p:spPr>
        <p:txBody>
          <a:bodyPr anchor="t" rtlCol="false" tIns="0" lIns="0" bIns="0" rIns="0">
            <a:spAutoFit/>
          </a:bodyPr>
          <a:lstStyle/>
          <a:p>
            <a:pPr algn="ctr">
              <a:lnSpc>
                <a:spcPts val="4480"/>
              </a:lnSpc>
              <a:spcBef>
                <a:spcPct val="0"/>
              </a:spcBef>
            </a:pPr>
            <a:r>
              <a:rPr lang="en-US" sz="3200">
                <a:solidFill>
                  <a:srgbClr val="FFFFFF"/>
                </a:solidFill>
                <a:latin typeface="More Sugar Thin"/>
                <a:ea typeface="More Sugar Thin"/>
                <a:cs typeface="More Sugar Thin"/>
                <a:sym typeface="More Sugar Thin"/>
              </a:rPr>
              <a:t>Just eight days after Ireland signed the Treaty of Accession to the European Communities ‘Bloody Sunday’ ensured that news of violence on the island of Ireland made headlines globally.  </a:t>
            </a:r>
          </a:p>
          <a:p>
            <a:pPr algn="ctr">
              <a:lnSpc>
                <a:spcPts val="4480"/>
              </a:lnSpc>
              <a:spcBef>
                <a:spcPct val="0"/>
              </a:spcBef>
            </a:pPr>
          </a:p>
          <a:p>
            <a:pPr algn="ctr">
              <a:lnSpc>
                <a:spcPts val="4480"/>
              </a:lnSpc>
              <a:spcBef>
                <a:spcPct val="0"/>
              </a:spcBef>
            </a:pPr>
            <a:r>
              <a:rPr lang="en-US" sz="3200">
                <a:solidFill>
                  <a:srgbClr val="FFFFFF"/>
                </a:solidFill>
                <a:latin typeface="More Sugar Thin"/>
                <a:ea typeface="More Sugar Thin"/>
                <a:cs typeface="More Sugar Thin"/>
                <a:sym typeface="More Sugar Thin"/>
              </a:rPr>
              <a:t>Throughout tumultuous times, </a:t>
            </a:r>
            <a:r>
              <a:rPr lang="en-US" sz="3200">
                <a:solidFill>
                  <a:srgbClr val="F3C913"/>
                </a:solidFill>
                <a:latin typeface="More Sugar Thin"/>
                <a:ea typeface="More Sugar Thin"/>
                <a:cs typeface="More Sugar Thin"/>
                <a:sym typeface="More Sugar Thin"/>
              </a:rPr>
              <a:t>the European Parliament often provided a neutral political platform for Northern Ireland nationalists and unionists to meet</a:t>
            </a:r>
            <a:r>
              <a:rPr lang="en-US" sz="3200">
                <a:solidFill>
                  <a:srgbClr val="FFFFFF"/>
                </a:solidFill>
                <a:latin typeface="More Sugar Thin"/>
                <a:ea typeface="More Sugar Thin"/>
                <a:cs typeface="More Sugar Thin"/>
                <a:sym typeface="More Sugar Thin"/>
              </a:rPr>
              <a:t>. </a:t>
            </a:r>
          </a:p>
          <a:p>
            <a:pPr algn="ctr">
              <a:lnSpc>
                <a:spcPts val="4480"/>
              </a:lnSpc>
              <a:spcBef>
                <a:spcPct val="0"/>
              </a:spcBef>
            </a:pPr>
          </a:p>
          <a:p>
            <a:pPr algn="ctr">
              <a:lnSpc>
                <a:spcPts val="4480"/>
              </a:lnSpc>
              <a:spcBef>
                <a:spcPct val="0"/>
              </a:spcBef>
            </a:pPr>
            <a:r>
              <a:rPr lang="en-US" sz="3200">
                <a:solidFill>
                  <a:srgbClr val="FFFFFF"/>
                </a:solidFill>
                <a:latin typeface="More Sugar Thin"/>
                <a:ea typeface="More Sugar Thin"/>
                <a:cs typeface="More Sugar Thin"/>
                <a:sym typeface="More Sugar Thin"/>
              </a:rPr>
              <a:t>In 1998, the milestone peace agreement, the Good Friday Agreement, was signed and changed life in Northern Ireland. The </a:t>
            </a:r>
            <a:r>
              <a:rPr lang="en-US" sz="3200">
                <a:solidFill>
                  <a:srgbClr val="F3C913"/>
                </a:solidFill>
                <a:latin typeface="More Sugar Thin"/>
                <a:ea typeface="More Sugar Thin"/>
                <a:cs typeface="More Sugar Thin"/>
                <a:sym typeface="More Sugar Thin"/>
              </a:rPr>
              <a:t>EU has always fully supported the Irish peace process</a:t>
            </a:r>
            <a:r>
              <a:rPr lang="en-US" sz="3200">
                <a:solidFill>
                  <a:srgbClr val="FFFFFF"/>
                </a:solidFill>
                <a:latin typeface="More Sugar Thin"/>
                <a:ea typeface="More Sugar Thin"/>
                <a:cs typeface="More Sugar Thin"/>
                <a:sym typeface="More Sugar Thin"/>
              </a:rPr>
              <a:t> through initiatives such as the </a:t>
            </a:r>
            <a:r>
              <a:rPr lang="en-US" sz="3200">
                <a:solidFill>
                  <a:srgbClr val="F3C913"/>
                </a:solidFill>
                <a:latin typeface="More Sugar Thin"/>
                <a:ea typeface="More Sugar Thin"/>
                <a:cs typeface="More Sugar Thin"/>
                <a:sym typeface="More Sugar Thin"/>
              </a:rPr>
              <a:t>PEACE funding programmes</a:t>
            </a:r>
            <a:r>
              <a:rPr lang="en-US" sz="3200">
                <a:solidFill>
                  <a:srgbClr val="FFFFFF"/>
                </a:solidFill>
                <a:latin typeface="More Sugar Thin"/>
                <a:ea typeface="More Sugar Thin"/>
                <a:cs typeface="More Sugar Thin"/>
                <a:sym typeface="More Sugar Thin"/>
              </a:rPr>
              <a:t> and by promoting economic and social engagements.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3878D3"/>
        </a:solidFill>
      </p:bgPr>
    </p:bg>
    <p:spTree>
      <p:nvGrpSpPr>
        <p:cNvPr id="1" name=""/>
        <p:cNvGrpSpPr/>
        <p:nvPr/>
      </p:nvGrpSpPr>
      <p:grpSpPr>
        <a:xfrm>
          <a:off x="0" y="0"/>
          <a:ext cx="0" cy="0"/>
          <a:chOff x="0" y="0"/>
          <a:chExt cx="0" cy="0"/>
        </a:xfrm>
      </p:grpSpPr>
      <p:sp>
        <p:nvSpPr>
          <p:cNvPr name="Freeform 2" id="2"/>
          <p:cNvSpPr/>
          <p:nvPr/>
        </p:nvSpPr>
        <p:spPr>
          <a:xfrm flipH="false" flipV="false" rot="0">
            <a:off x="277846" y="1631049"/>
            <a:ext cx="4489815" cy="2693889"/>
          </a:xfrm>
          <a:custGeom>
            <a:avLst/>
            <a:gdLst/>
            <a:ahLst/>
            <a:cxnLst/>
            <a:rect r="r" b="b" t="t" l="l"/>
            <a:pathLst>
              <a:path h="2693889" w="4489815">
                <a:moveTo>
                  <a:pt x="0" y="0"/>
                </a:moveTo>
                <a:lnTo>
                  <a:pt x="4489815" y="0"/>
                </a:lnTo>
                <a:lnTo>
                  <a:pt x="4489815" y="2693888"/>
                </a:lnTo>
                <a:lnTo>
                  <a:pt x="0" y="269388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161651" y="4461949"/>
            <a:ext cx="16230600" cy="2740660"/>
          </a:xfrm>
          <a:prstGeom prst="rect">
            <a:avLst/>
          </a:prstGeom>
        </p:spPr>
        <p:txBody>
          <a:bodyPr anchor="t" rtlCol="false" tIns="0" lIns="0" bIns="0" rIns="0">
            <a:spAutoFit/>
          </a:bodyPr>
          <a:lstStyle/>
          <a:p>
            <a:pPr algn="ctr">
              <a:lnSpc>
                <a:spcPts val="4340"/>
              </a:lnSpc>
              <a:spcBef>
                <a:spcPct val="0"/>
              </a:spcBef>
            </a:pPr>
            <a:r>
              <a:rPr lang="en-US" sz="3100">
                <a:solidFill>
                  <a:srgbClr val="FFFFFF"/>
                </a:solidFill>
                <a:latin typeface="More Sugar Thin"/>
                <a:ea typeface="More Sugar Thin"/>
                <a:cs typeface="More Sugar Thin"/>
                <a:sym typeface="More Sugar Thin"/>
              </a:rPr>
              <a:t>In 1973 Irish women were discriminated against significantly in the workplace. It was accepted practice that men were paid more for undertaking the same task. ‘Equal pay for equal work’ came slowly to 1970s Ireland. There was also a </a:t>
            </a:r>
            <a:r>
              <a:rPr lang="en-US" sz="3100">
                <a:solidFill>
                  <a:srgbClr val="F3C913"/>
                </a:solidFill>
                <a:latin typeface="More Sugar Thin"/>
                <a:ea typeface="More Sugar Thin"/>
                <a:cs typeface="More Sugar Thin"/>
                <a:sym typeface="More Sugar Thin"/>
              </a:rPr>
              <a:t>marriage bar in place whereby women in public service jobs had to resign upon marriage</a:t>
            </a:r>
            <a:r>
              <a:rPr lang="en-US" sz="3100">
                <a:solidFill>
                  <a:srgbClr val="FFFFFF"/>
                </a:solidFill>
                <a:latin typeface="More Sugar Thin"/>
                <a:ea typeface="More Sugar Thin"/>
                <a:cs typeface="More Sugar Thin"/>
                <a:sym typeface="More Sugar Thin"/>
              </a:rPr>
              <a:t>; a restriction which was removed as a direct consequence of EEC membership.</a:t>
            </a:r>
          </a:p>
        </p:txBody>
      </p:sp>
      <p:sp>
        <p:nvSpPr>
          <p:cNvPr name="TextBox 4" id="4"/>
          <p:cNvSpPr txBox="true"/>
          <p:nvPr/>
        </p:nvSpPr>
        <p:spPr>
          <a:xfrm rot="0">
            <a:off x="6339746" y="2628426"/>
            <a:ext cx="7419963" cy="632460"/>
          </a:xfrm>
          <a:prstGeom prst="rect">
            <a:avLst/>
          </a:prstGeom>
        </p:spPr>
        <p:txBody>
          <a:bodyPr anchor="t" rtlCol="false" tIns="0" lIns="0" bIns="0" rIns="0">
            <a:spAutoFit/>
          </a:bodyPr>
          <a:lstStyle/>
          <a:p>
            <a:pPr algn="ctr">
              <a:lnSpc>
                <a:spcPts val="5040"/>
              </a:lnSpc>
            </a:pPr>
            <a:r>
              <a:rPr lang="en-US" sz="3600">
                <a:solidFill>
                  <a:srgbClr val="FFFFFF"/>
                </a:solidFill>
                <a:latin typeface="More Sugar Thin"/>
                <a:ea typeface="More Sugar Thin"/>
                <a:cs typeface="More Sugar Thin"/>
                <a:sym typeface="More Sugar Thin"/>
              </a:rPr>
              <a:t>SOCIAL BENEFITS</a:t>
            </a:r>
          </a:p>
        </p:txBody>
      </p:sp>
      <p:sp>
        <p:nvSpPr>
          <p:cNvPr name="TextBox 5" id="5"/>
          <p:cNvSpPr txBox="true"/>
          <p:nvPr/>
        </p:nvSpPr>
        <p:spPr>
          <a:xfrm rot="0">
            <a:off x="1161651" y="7970669"/>
            <a:ext cx="16230600" cy="1645285"/>
          </a:xfrm>
          <a:prstGeom prst="rect">
            <a:avLst/>
          </a:prstGeom>
        </p:spPr>
        <p:txBody>
          <a:bodyPr anchor="t" rtlCol="false" tIns="0" lIns="0" bIns="0" rIns="0">
            <a:spAutoFit/>
          </a:bodyPr>
          <a:lstStyle/>
          <a:p>
            <a:pPr algn="ctr">
              <a:lnSpc>
                <a:spcPts val="4340"/>
              </a:lnSpc>
              <a:spcBef>
                <a:spcPct val="0"/>
              </a:spcBef>
            </a:pPr>
            <a:r>
              <a:rPr lang="en-US" sz="3100">
                <a:solidFill>
                  <a:srgbClr val="FFFFFF"/>
                </a:solidFill>
                <a:latin typeface="More Sugar Thin"/>
                <a:ea typeface="More Sugar Thin"/>
                <a:cs typeface="More Sugar Thin"/>
                <a:sym typeface="More Sugar Thin"/>
              </a:rPr>
              <a:t>When Ireland joined the EEC there were only </a:t>
            </a:r>
            <a:r>
              <a:rPr lang="en-US" sz="3100">
                <a:solidFill>
                  <a:srgbClr val="F3C913"/>
                </a:solidFill>
                <a:latin typeface="More Sugar Thin"/>
                <a:ea typeface="More Sugar Thin"/>
                <a:cs typeface="More Sugar Thin"/>
                <a:sym typeface="More Sugar Thin"/>
              </a:rPr>
              <a:t>287,800 Irish women in employment</a:t>
            </a:r>
            <a:r>
              <a:rPr lang="en-US" sz="3100">
                <a:solidFill>
                  <a:srgbClr val="FFFFFF"/>
                </a:solidFill>
                <a:latin typeface="More Sugar Thin"/>
                <a:ea typeface="More Sugar Thin"/>
                <a:cs typeface="More Sugar Thin"/>
                <a:sym typeface="More Sugar Thin"/>
              </a:rPr>
              <a:t>, representing 27% of the total workforce. By 2018 there were more than </a:t>
            </a:r>
            <a:r>
              <a:rPr lang="en-US" sz="3100">
                <a:solidFill>
                  <a:srgbClr val="F3C913"/>
                </a:solidFill>
                <a:latin typeface="More Sugar Thin"/>
                <a:ea typeface="More Sugar Thin"/>
                <a:cs typeface="More Sugar Thin"/>
                <a:sym typeface="More Sugar Thin"/>
              </a:rPr>
              <a:t>804,700 women</a:t>
            </a:r>
            <a:r>
              <a:rPr lang="en-US" sz="3100">
                <a:solidFill>
                  <a:srgbClr val="FFFFFF"/>
                </a:solidFill>
                <a:latin typeface="More Sugar Thin"/>
                <a:ea typeface="More Sugar Thin"/>
                <a:cs typeface="More Sugar Thin"/>
                <a:sym typeface="More Sugar Thin"/>
              </a:rPr>
              <a:t> in the labour market, a participation rate of 77.2% of the female population. </a:t>
            </a:r>
          </a:p>
        </p:txBody>
      </p:sp>
      <p:sp>
        <p:nvSpPr>
          <p:cNvPr name="TextBox 6" id="6"/>
          <p:cNvSpPr txBox="true"/>
          <p:nvPr/>
        </p:nvSpPr>
        <p:spPr>
          <a:xfrm rot="0">
            <a:off x="2912623" y="401438"/>
            <a:ext cx="12710599" cy="1035449"/>
          </a:xfrm>
          <a:prstGeom prst="rect">
            <a:avLst/>
          </a:prstGeom>
        </p:spPr>
        <p:txBody>
          <a:bodyPr anchor="t" rtlCol="false" tIns="0" lIns="0" bIns="0" rIns="0">
            <a:spAutoFit/>
          </a:bodyPr>
          <a:lstStyle/>
          <a:p>
            <a:pPr algn="ctr">
              <a:lnSpc>
                <a:spcPts val="7502"/>
              </a:lnSpc>
            </a:pPr>
            <a:r>
              <a:rPr lang="en-US" sz="5359">
                <a:solidFill>
                  <a:srgbClr val="F3C913"/>
                </a:solidFill>
                <a:latin typeface="Funtastic"/>
                <a:ea typeface="Funtastic"/>
                <a:cs typeface="Funtastic"/>
                <a:sym typeface="Funtastic"/>
              </a:rPr>
              <a:t>Benefits of EU membership to Ireland </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3878D3"/>
        </a:solidFill>
      </p:bgPr>
    </p:bg>
    <p:spTree>
      <p:nvGrpSpPr>
        <p:cNvPr id="1" name=""/>
        <p:cNvGrpSpPr/>
        <p:nvPr/>
      </p:nvGrpSpPr>
      <p:grpSpPr>
        <a:xfrm>
          <a:off x="0" y="0"/>
          <a:ext cx="0" cy="0"/>
          <a:chOff x="0" y="0"/>
          <a:chExt cx="0" cy="0"/>
        </a:xfrm>
      </p:grpSpPr>
      <p:sp>
        <p:nvSpPr>
          <p:cNvPr name="Freeform 2" id="2"/>
          <p:cNvSpPr/>
          <p:nvPr/>
        </p:nvSpPr>
        <p:spPr>
          <a:xfrm flipH="false" flipV="false" rot="0">
            <a:off x="14404781" y="1595409"/>
            <a:ext cx="3296984" cy="4114800"/>
          </a:xfrm>
          <a:custGeom>
            <a:avLst/>
            <a:gdLst/>
            <a:ahLst/>
            <a:cxnLst/>
            <a:rect r="r" b="b" t="t" l="l"/>
            <a:pathLst>
              <a:path h="4114800" w="3296984">
                <a:moveTo>
                  <a:pt x="0" y="0"/>
                </a:moveTo>
                <a:lnTo>
                  <a:pt x="3296984" y="0"/>
                </a:lnTo>
                <a:lnTo>
                  <a:pt x="3296984"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4184636" y="6272519"/>
            <a:ext cx="2350583" cy="3174814"/>
          </a:xfrm>
          <a:custGeom>
            <a:avLst/>
            <a:gdLst/>
            <a:ahLst/>
            <a:cxnLst/>
            <a:rect r="r" b="b" t="t" l="l"/>
            <a:pathLst>
              <a:path h="3174814" w="2350583">
                <a:moveTo>
                  <a:pt x="0" y="0"/>
                </a:moveTo>
                <a:lnTo>
                  <a:pt x="2350583" y="0"/>
                </a:lnTo>
                <a:lnTo>
                  <a:pt x="2350583" y="3174814"/>
                </a:lnTo>
                <a:lnTo>
                  <a:pt x="0" y="3174814"/>
                </a:lnTo>
                <a:lnTo>
                  <a:pt x="0" y="0"/>
                </a:lnTo>
                <a:close/>
              </a:path>
            </a:pathLst>
          </a:custGeom>
          <a:blipFill>
            <a:blip r:embed="rId4"/>
            <a:stretch>
              <a:fillRect l="0" t="0" r="0" b="0"/>
            </a:stretch>
          </a:blipFill>
        </p:spPr>
      </p:sp>
      <p:sp>
        <p:nvSpPr>
          <p:cNvPr name="TextBox 4" id="4"/>
          <p:cNvSpPr txBox="true"/>
          <p:nvPr/>
        </p:nvSpPr>
        <p:spPr>
          <a:xfrm rot="0">
            <a:off x="2912623" y="401438"/>
            <a:ext cx="12710599" cy="1035449"/>
          </a:xfrm>
          <a:prstGeom prst="rect">
            <a:avLst/>
          </a:prstGeom>
        </p:spPr>
        <p:txBody>
          <a:bodyPr anchor="t" rtlCol="false" tIns="0" lIns="0" bIns="0" rIns="0">
            <a:spAutoFit/>
          </a:bodyPr>
          <a:lstStyle/>
          <a:p>
            <a:pPr algn="ctr">
              <a:lnSpc>
                <a:spcPts val="7502"/>
              </a:lnSpc>
            </a:pPr>
            <a:r>
              <a:rPr lang="en-US" sz="5359">
                <a:solidFill>
                  <a:srgbClr val="F3C913"/>
                </a:solidFill>
                <a:latin typeface="Funtastic"/>
                <a:ea typeface="Funtastic"/>
                <a:cs typeface="Funtastic"/>
                <a:sym typeface="Funtastic"/>
              </a:rPr>
              <a:t>Benefits of EU membership to Ireland </a:t>
            </a:r>
          </a:p>
        </p:txBody>
      </p:sp>
      <p:sp>
        <p:nvSpPr>
          <p:cNvPr name="TextBox 5" id="5"/>
          <p:cNvSpPr txBox="true"/>
          <p:nvPr/>
        </p:nvSpPr>
        <p:spPr>
          <a:xfrm rot="0">
            <a:off x="4083527" y="2451048"/>
            <a:ext cx="8392586" cy="632460"/>
          </a:xfrm>
          <a:prstGeom prst="rect">
            <a:avLst/>
          </a:prstGeom>
        </p:spPr>
        <p:txBody>
          <a:bodyPr anchor="t" rtlCol="false" tIns="0" lIns="0" bIns="0" rIns="0">
            <a:spAutoFit/>
          </a:bodyPr>
          <a:lstStyle/>
          <a:p>
            <a:pPr algn="ctr">
              <a:lnSpc>
                <a:spcPts val="5040"/>
              </a:lnSpc>
            </a:pPr>
            <a:r>
              <a:rPr lang="en-US" sz="3600">
                <a:solidFill>
                  <a:srgbClr val="FFFFFF"/>
                </a:solidFill>
                <a:latin typeface="More Sugar Thin"/>
                <a:ea typeface="More Sugar Thin"/>
                <a:cs typeface="More Sugar Thin"/>
                <a:sym typeface="More Sugar Thin"/>
              </a:rPr>
              <a:t>SOCIO-CULTURAL BENEFITS</a:t>
            </a:r>
          </a:p>
        </p:txBody>
      </p:sp>
      <p:sp>
        <p:nvSpPr>
          <p:cNvPr name="TextBox 6" id="6"/>
          <p:cNvSpPr txBox="true"/>
          <p:nvPr/>
        </p:nvSpPr>
        <p:spPr>
          <a:xfrm rot="0">
            <a:off x="1028700" y="3768642"/>
            <a:ext cx="11731358" cy="5852325"/>
          </a:xfrm>
          <a:prstGeom prst="rect">
            <a:avLst/>
          </a:prstGeom>
        </p:spPr>
        <p:txBody>
          <a:bodyPr anchor="t" rtlCol="false" tIns="0" lIns="0" bIns="0" rIns="0">
            <a:spAutoFit/>
          </a:bodyPr>
          <a:lstStyle/>
          <a:p>
            <a:pPr algn="ctr">
              <a:lnSpc>
                <a:spcPts val="4505"/>
              </a:lnSpc>
            </a:pPr>
            <a:r>
              <a:rPr lang="en-US" sz="3218">
                <a:solidFill>
                  <a:srgbClr val="E8EEEB"/>
                </a:solidFill>
                <a:latin typeface="More Sugar Thin"/>
                <a:ea typeface="More Sugar Thin"/>
                <a:cs typeface="More Sugar Thin"/>
                <a:sym typeface="More Sugar Thin"/>
              </a:rPr>
              <a:t>Ireland has always been very linked to the rest of Europe through</a:t>
            </a:r>
            <a:r>
              <a:rPr lang="en-US" sz="3218">
                <a:solidFill>
                  <a:srgbClr val="000000"/>
                </a:solidFill>
                <a:latin typeface="More Sugar Thin"/>
                <a:ea typeface="More Sugar Thin"/>
                <a:cs typeface="More Sugar Thin"/>
                <a:sym typeface="More Sugar Thin"/>
              </a:rPr>
              <a:t> </a:t>
            </a:r>
            <a:r>
              <a:rPr lang="en-US" sz="3218">
                <a:solidFill>
                  <a:srgbClr val="F3C913"/>
                </a:solidFill>
                <a:latin typeface="More Sugar Thin"/>
                <a:ea typeface="More Sugar Thin"/>
                <a:cs typeface="More Sugar Thin"/>
                <a:sym typeface="More Sugar Thin"/>
              </a:rPr>
              <a:t>scholarly work and travelling.</a:t>
            </a:r>
          </a:p>
          <a:p>
            <a:pPr algn="ctr">
              <a:lnSpc>
                <a:spcPts val="4505"/>
              </a:lnSpc>
            </a:pPr>
            <a:r>
              <a:rPr lang="en-US" sz="3218">
                <a:solidFill>
                  <a:srgbClr val="E8EEEB"/>
                </a:solidFill>
                <a:latin typeface="More Sugar Thin"/>
                <a:ea typeface="More Sugar Thin"/>
                <a:cs typeface="More Sugar Thin"/>
                <a:sym typeface="More Sugar Thin"/>
              </a:rPr>
              <a:t>There are</a:t>
            </a:r>
            <a:r>
              <a:rPr lang="en-US" sz="3218">
                <a:solidFill>
                  <a:srgbClr val="F3C913"/>
                </a:solidFill>
                <a:latin typeface="More Sugar Thin"/>
                <a:ea typeface="More Sugar Thin"/>
                <a:cs typeface="More Sugar Thin"/>
                <a:sym typeface="More Sugar Thin"/>
              </a:rPr>
              <a:t> Irish Colleges</a:t>
            </a:r>
            <a:r>
              <a:rPr lang="en-US" sz="3218">
                <a:solidFill>
                  <a:srgbClr val="E8EEEB"/>
                </a:solidFill>
                <a:latin typeface="More Sugar Thin"/>
                <a:ea typeface="More Sugar Thin"/>
                <a:cs typeface="More Sugar Thin"/>
                <a:sym typeface="More Sugar Thin"/>
              </a:rPr>
              <a:t> in Italy, Spain and Belgium.</a:t>
            </a:r>
          </a:p>
          <a:p>
            <a:pPr algn="ctr">
              <a:lnSpc>
                <a:spcPts val="4505"/>
              </a:lnSpc>
            </a:pPr>
          </a:p>
          <a:p>
            <a:pPr algn="ctr">
              <a:lnSpc>
                <a:spcPts val="4505"/>
              </a:lnSpc>
            </a:pPr>
            <a:r>
              <a:rPr lang="en-US" sz="3218">
                <a:solidFill>
                  <a:srgbClr val="E8EEEB"/>
                </a:solidFill>
                <a:latin typeface="More Sugar Thin"/>
                <a:ea typeface="More Sugar Thin"/>
                <a:cs typeface="More Sugar Thin"/>
                <a:sym typeface="More Sugar Thin"/>
              </a:rPr>
              <a:t>Irish students have also benefited from the</a:t>
            </a:r>
            <a:r>
              <a:rPr lang="en-US" sz="3218">
                <a:solidFill>
                  <a:srgbClr val="000000"/>
                </a:solidFill>
                <a:latin typeface="More Sugar Thin"/>
                <a:ea typeface="More Sugar Thin"/>
                <a:cs typeface="More Sugar Thin"/>
                <a:sym typeface="More Sugar Thin"/>
              </a:rPr>
              <a:t> </a:t>
            </a:r>
            <a:r>
              <a:rPr lang="en-US" sz="3218">
                <a:solidFill>
                  <a:srgbClr val="F3C913"/>
                </a:solidFill>
                <a:latin typeface="More Sugar Thin"/>
                <a:ea typeface="More Sugar Thin"/>
                <a:cs typeface="More Sugar Thin"/>
                <a:sym typeface="More Sugar Thin"/>
              </a:rPr>
              <a:t>European programme Erasmus,</a:t>
            </a:r>
            <a:r>
              <a:rPr lang="en-US" sz="3218">
                <a:solidFill>
                  <a:srgbClr val="000000"/>
                </a:solidFill>
                <a:latin typeface="More Sugar Thin"/>
                <a:ea typeface="More Sugar Thin"/>
                <a:cs typeface="More Sugar Thin"/>
                <a:sym typeface="More Sugar Thin"/>
              </a:rPr>
              <a:t> </a:t>
            </a:r>
            <a:r>
              <a:rPr lang="en-US" sz="3218">
                <a:solidFill>
                  <a:srgbClr val="E8EEEB"/>
                </a:solidFill>
                <a:latin typeface="More Sugar Thin"/>
                <a:ea typeface="More Sugar Thin"/>
                <a:cs typeface="More Sugar Thin"/>
                <a:sym typeface="More Sugar Thin"/>
              </a:rPr>
              <a:t>which allows college students and apprentices to spend a semester or a year </a:t>
            </a:r>
            <a:r>
              <a:rPr lang="en-US" sz="3218">
                <a:solidFill>
                  <a:srgbClr val="F3C913"/>
                </a:solidFill>
                <a:latin typeface="More Sugar Thin"/>
                <a:ea typeface="More Sugar Thin"/>
                <a:cs typeface="More Sugar Thin"/>
                <a:sym typeface="More Sugar Thin"/>
              </a:rPr>
              <a:t>in another EU country</a:t>
            </a:r>
            <a:r>
              <a:rPr lang="en-US" sz="3218">
                <a:solidFill>
                  <a:srgbClr val="E8EEEB"/>
                </a:solidFill>
                <a:latin typeface="More Sugar Thin"/>
                <a:ea typeface="More Sugar Thin"/>
                <a:cs typeface="More Sugar Thin"/>
                <a:sym typeface="More Sugar Thin"/>
              </a:rPr>
              <a:t>, in a similar setting.</a:t>
            </a:r>
          </a:p>
          <a:p>
            <a:pPr algn="ctr">
              <a:lnSpc>
                <a:spcPts val="4505"/>
              </a:lnSpc>
            </a:pPr>
          </a:p>
          <a:p>
            <a:pPr algn="ctr">
              <a:lnSpc>
                <a:spcPts val="4505"/>
              </a:lnSpc>
            </a:pPr>
            <a:r>
              <a:rPr lang="en-US" sz="3218">
                <a:solidFill>
                  <a:srgbClr val="F3C913"/>
                </a:solidFill>
                <a:latin typeface="More Sugar Thin"/>
                <a:ea typeface="More Sugar Thin"/>
                <a:cs typeface="More Sugar Thin"/>
                <a:sym typeface="More Sugar Thin"/>
              </a:rPr>
              <a:t>Peter Sutherland</a:t>
            </a:r>
            <a:r>
              <a:rPr lang="en-US" sz="3218">
                <a:solidFill>
                  <a:srgbClr val="E8EEEB"/>
                </a:solidFill>
                <a:latin typeface="More Sugar Thin"/>
                <a:ea typeface="More Sugar Thin"/>
                <a:cs typeface="More Sugar Thin"/>
                <a:sym typeface="More Sugar Thin"/>
              </a:rPr>
              <a:t>, one of Ireland’s EU Commissioners, was considered by many to have been the </a:t>
            </a:r>
            <a:r>
              <a:rPr lang="en-US" sz="3218">
                <a:solidFill>
                  <a:srgbClr val="F3C913"/>
                </a:solidFill>
                <a:latin typeface="More Sugar Thin"/>
                <a:ea typeface="More Sugar Thin"/>
                <a:cs typeface="More Sugar Thin"/>
                <a:sym typeface="More Sugar Thin"/>
              </a:rPr>
              <a:t>‘Father of Erasmus’.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3878D3"/>
        </a:solidFill>
      </p:bgPr>
    </p:bg>
    <p:spTree>
      <p:nvGrpSpPr>
        <p:cNvPr id="1" name=""/>
        <p:cNvGrpSpPr/>
        <p:nvPr/>
      </p:nvGrpSpPr>
      <p:grpSpPr>
        <a:xfrm>
          <a:off x="0" y="0"/>
          <a:ext cx="0" cy="0"/>
          <a:chOff x="0" y="0"/>
          <a:chExt cx="0" cy="0"/>
        </a:xfrm>
      </p:grpSpPr>
      <p:sp>
        <p:nvSpPr>
          <p:cNvPr name="Freeform 2" id="2"/>
          <p:cNvSpPr/>
          <p:nvPr/>
        </p:nvSpPr>
        <p:spPr>
          <a:xfrm flipH="false" flipV="false" rot="0">
            <a:off x="14912706" y="6299344"/>
            <a:ext cx="3199643" cy="3473154"/>
          </a:xfrm>
          <a:custGeom>
            <a:avLst/>
            <a:gdLst/>
            <a:ahLst/>
            <a:cxnLst/>
            <a:rect r="r" b="b" t="t" l="l"/>
            <a:pathLst>
              <a:path h="3473154" w="3199643">
                <a:moveTo>
                  <a:pt x="0" y="0"/>
                </a:moveTo>
                <a:lnTo>
                  <a:pt x="3199643" y="0"/>
                </a:lnTo>
                <a:lnTo>
                  <a:pt x="3199643" y="3473154"/>
                </a:lnTo>
                <a:lnTo>
                  <a:pt x="0" y="347315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380077" y="5004974"/>
            <a:ext cx="4464825" cy="943194"/>
          </a:xfrm>
          <a:custGeom>
            <a:avLst/>
            <a:gdLst/>
            <a:ahLst/>
            <a:cxnLst/>
            <a:rect r="r" b="b" t="t" l="l"/>
            <a:pathLst>
              <a:path h="943194" w="4464825">
                <a:moveTo>
                  <a:pt x="0" y="0"/>
                </a:moveTo>
                <a:lnTo>
                  <a:pt x="4464825" y="0"/>
                </a:lnTo>
                <a:lnTo>
                  <a:pt x="4464825" y="943194"/>
                </a:lnTo>
                <a:lnTo>
                  <a:pt x="0" y="94319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3750620" y="475679"/>
            <a:ext cx="3723740" cy="4108954"/>
          </a:xfrm>
          <a:custGeom>
            <a:avLst/>
            <a:gdLst/>
            <a:ahLst/>
            <a:cxnLst/>
            <a:rect r="r" b="b" t="t" l="l"/>
            <a:pathLst>
              <a:path h="4108954" w="3723740">
                <a:moveTo>
                  <a:pt x="0" y="0"/>
                </a:moveTo>
                <a:lnTo>
                  <a:pt x="3723739" y="0"/>
                </a:lnTo>
                <a:lnTo>
                  <a:pt x="3723739" y="4108954"/>
                </a:lnTo>
                <a:lnTo>
                  <a:pt x="0" y="4108954"/>
                </a:lnTo>
                <a:lnTo>
                  <a:pt x="0" y="0"/>
                </a:lnTo>
                <a:close/>
              </a:path>
            </a:pathLst>
          </a:custGeom>
          <a:blipFill>
            <a:blip r:embed="rId6"/>
            <a:stretch>
              <a:fillRect l="0" t="0" r="0" b="0"/>
            </a:stretch>
          </a:blipFill>
        </p:spPr>
      </p:sp>
      <p:sp>
        <p:nvSpPr>
          <p:cNvPr name="TextBox 5" id="5"/>
          <p:cNvSpPr txBox="true"/>
          <p:nvPr/>
        </p:nvSpPr>
        <p:spPr>
          <a:xfrm rot="0">
            <a:off x="4766965" y="318428"/>
            <a:ext cx="8754070" cy="1395732"/>
          </a:xfrm>
          <a:prstGeom prst="rect">
            <a:avLst/>
          </a:prstGeom>
        </p:spPr>
        <p:txBody>
          <a:bodyPr anchor="t" rtlCol="false" tIns="0" lIns="0" bIns="0" rIns="0">
            <a:spAutoFit/>
          </a:bodyPr>
          <a:lstStyle/>
          <a:p>
            <a:pPr algn="ctr">
              <a:lnSpc>
                <a:spcPts val="10219"/>
              </a:lnSpc>
            </a:pPr>
            <a:r>
              <a:rPr lang="en-US" sz="7299">
                <a:solidFill>
                  <a:srgbClr val="F3C913"/>
                </a:solidFill>
                <a:latin typeface="Funtastic"/>
                <a:ea typeface="Funtastic"/>
                <a:cs typeface="Funtastic"/>
                <a:sym typeface="Funtastic"/>
              </a:rPr>
              <a:t>Where are we now?</a:t>
            </a:r>
          </a:p>
        </p:txBody>
      </p:sp>
      <p:sp>
        <p:nvSpPr>
          <p:cNvPr name="TextBox 6" id="6"/>
          <p:cNvSpPr txBox="true"/>
          <p:nvPr/>
        </p:nvSpPr>
        <p:spPr>
          <a:xfrm rot="0">
            <a:off x="496897" y="2453956"/>
            <a:ext cx="13001484" cy="6912224"/>
          </a:xfrm>
          <a:prstGeom prst="rect">
            <a:avLst/>
          </a:prstGeom>
        </p:spPr>
        <p:txBody>
          <a:bodyPr anchor="t" rtlCol="false" tIns="0" lIns="0" bIns="0" rIns="0">
            <a:spAutoFit/>
          </a:bodyPr>
          <a:lstStyle/>
          <a:p>
            <a:pPr algn="ctr">
              <a:lnSpc>
                <a:spcPts val="5936"/>
              </a:lnSpc>
            </a:pPr>
            <a:r>
              <a:rPr lang="en-US" sz="4240">
                <a:solidFill>
                  <a:srgbClr val="E8EEEB"/>
                </a:solidFill>
                <a:latin typeface="More Sugar Thin"/>
                <a:ea typeface="More Sugar Thin"/>
                <a:cs typeface="More Sugar Thin"/>
                <a:sym typeface="More Sugar Thin"/>
              </a:rPr>
              <a:t>Ireland has remained </a:t>
            </a:r>
            <a:r>
              <a:rPr lang="en-US" sz="4240">
                <a:solidFill>
                  <a:srgbClr val="F3C913"/>
                </a:solidFill>
                <a:latin typeface="More Sugar Thin"/>
                <a:ea typeface="More Sugar Thin"/>
                <a:cs typeface="More Sugar Thin"/>
                <a:sym typeface="More Sugar Thin"/>
              </a:rPr>
              <a:t>quite Anglo-American</a:t>
            </a:r>
            <a:r>
              <a:rPr lang="en-US" sz="4240">
                <a:solidFill>
                  <a:srgbClr val="E8EEEB"/>
                </a:solidFill>
                <a:latin typeface="More Sugar Thin"/>
                <a:ea typeface="More Sugar Thin"/>
                <a:cs typeface="More Sugar Thin"/>
                <a:sym typeface="More Sugar Thin"/>
              </a:rPr>
              <a:t> in its cultural and socio-economic development, extremely reliant on the </a:t>
            </a:r>
            <a:r>
              <a:rPr lang="en-US" sz="4240">
                <a:solidFill>
                  <a:srgbClr val="F3C913"/>
                </a:solidFill>
                <a:latin typeface="More Sugar Thin"/>
                <a:ea typeface="More Sugar Thin"/>
                <a:cs typeface="More Sugar Thin"/>
                <a:sym typeface="More Sugar Thin"/>
              </a:rPr>
              <a:t>English-speaking world</a:t>
            </a:r>
            <a:r>
              <a:rPr lang="en-US" sz="4240">
                <a:solidFill>
                  <a:srgbClr val="E8EEEB"/>
                </a:solidFill>
                <a:latin typeface="More Sugar Thin"/>
                <a:ea typeface="More Sugar Thin"/>
                <a:cs typeface="More Sugar Thin"/>
                <a:sym typeface="More Sugar Thin"/>
              </a:rPr>
              <a:t> - media, music, travelling.</a:t>
            </a:r>
          </a:p>
          <a:p>
            <a:pPr algn="ctr">
              <a:lnSpc>
                <a:spcPts val="5936"/>
              </a:lnSpc>
            </a:pPr>
            <a:r>
              <a:rPr lang="en-US" sz="4240">
                <a:solidFill>
                  <a:srgbClr val="E8EEEB"/>
                </a:solidFill>
                <a:latin typeface="More Sugar Thin"/>
                <a:ea typeface="More Sugar Thin"/>
                <a:cs typeface="More Sugar Thin"/>
                <a:sym typeface="More Sugar Thin"/>
              </a:rPr>
              <a:t> </a:t>
            </a:r>
          </a:p>
          <a:p>
            <a:pPr algn="ctr">
              <a:lnSpc>
                <a:spcPts val="5936"/>
              </a:lnSpc>
            </a:pPr>
            <a:r>
              <a:rPr lang="en-US" sz="4240">
                <a:solidFill>
                  <a:srgbClr val="E8EEEB"/>
                </a:solidFill>
                <a:latin typeface="More Sugar Thin"/>
                <a:ea typeface="More Sugar Thin"/>
                <a:cs typeface="More Sugar Thin"/>
                <a:sym typeface="More Sugar Thin"/>
              </a:rPr>
              <a:t>Furthermore, Irish students’ participation in the </a:t>
            </a:r>
            <a:r>
              <a:rPr lang="en-US" sz="4240">
                <a:solidFill>
                  <a:srgbClr val="F3C913"/>
                </a:solidFill>
                <a:latin typeface="More Sugar Thin"/>
                <a:ea typeface="More Sugar Thin"/>
                <a:cs typeface="More Sugar Thin"/>
                <a:sym typeface="More Sugar Thin"/>
              </a:rPr>
              <a:t>Erasmus programme </a:t>
            </a:r>
            <a:r>
              <a:rPr lang="en-US" sz="4240">
                <a:solidFill>
                  <a:srgbClr val="E8EEEB"/>
                </a:solidFill>
                <a:latin typeface="More Sugar Thin"/>
                <a:ea typeface="More Sugar Thin"/>
                <a:cs typeface="More Sugar Thin"/>
                <a:sym typeface="More Sugar Thin"/>
              </a:rPr>
              <a:t>has traditionally been among the lowest in the EU, largely due to </a:t>
            </a:r>
            <a:r>
              <a:rPr lang="en-US" sz="4240">
                <a:solidFill>
                  <a:srgbClr val="F3C913"/>
                </a:solidFill>
                <a:latin typeface="More Sugar Thin"/>
                <a:ea typeface="More Sugar Thin"/>
                <a:cs typeface="More Sugar Thin"/>
                <a:sym typeface="More Sugar Thin"/>
              </a:rPr>
              <a:t>a lack of linguistic skills. </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3878D3"/>
        </a:solidFill>
      </p:bgPr>
    </p:bg>
    <p:spTree>
      <p:nvGrpSpPr>
        <p:cNvPr id="1" name=""/>
        <p:cNvGrpSpPr/>
        <p:nvPr/>
      </p:nvGrpSpPr>
      <p:grpSpPr>
        <a:xfrm>
          <a:off x="0" y="0"/>
          <a:ext cx="0" cy="0"/>
          <a:chOff x="0" y="0"/>
          <a:chExt cx="0" cy="0"/>
        </a:xfrm>
      </p:grpSpPr>
      <p:sp>
        <p:nvSpPr>
          <p:cNvPr name="Freeform 2" id="2"/>
          <p:cNvSpPr/>
          <p:nvPr/>
        </p:nvSpPr>
        <p:spPr>
          <a:xfrm flipH="false" flipV="false" rot="0">
            <a:off x="13803381" y="112223"/>
            <a:ext cx="4478694" cy="4114800"/>
          </a:xfrm>
          <a:custGeom>
            <a:avLst/>
            <a:gdLst/>
            <a:ahLst/>
            <a:cxnLst/>
            <a:rect r="r" b="b" t="t" l="l"/>
            <a:pathLst>
              <a:path h="4114800" w="4478694">
                <a:moveTo>
                  <a:pt x="0" y="0"/>
                </a:moveTo>
                <a:lnTo>
                  <a:pt x="4478694" y="0"/>
                </a:lnTo>
                <a:lnTo>
                  <a:pt x="4478694"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402783" y="4160348"/>
            <a:ext cx="14734284" cy="5795010"/>
          </a:xfrm>
          <a:prstGeom prst="rect">
            <a:avLst/>
          </a:prstGeom>
        </p:spPr>
        <p:txBody>
          <a:bodyPr anchor="t" rtlCol="false" tIns="0" lIns="0" bIns="0" rIns="0">
            <a:spAutoFit/>
          </a:bodyPr>
          <a:lstStyle/>
          <a:p>
            <a:pPr algn="ctr">
              <a:lnSpc>
                <a:spcPts val="5040"/>
              </a:lnSpc>
            </a:pPr>
            <a:r>
              <a:rPr lang="en-US" sz="3600">
                <a:solidFill>
                  <a:srgbClr val="FEFFFE"/>
                </a:solidFill>
                <a:latin typeface="More Sugar Thin"/>
                <a:ea typeface="More Sugar Thin"/>
                <a:cs typeface="More Sugar Thin"/>
                <a:sym typeface="More Sugar Thin"/>
              </a:rPr>
              <a:t>Overall, Irish students are still more tempted to get a J1 visa or take a gap year in Australia or New Zealand than to go for an internship in Warsaw or Madrid.</a:t>
            </a:r>
            <a:r>
              <a:rPr lang="en-US" sz="3600">
                <a:solidFill>
                  <a:srgbClr val="FEFFFE"/>
                </a:solidFill>
                <a:latin typeface="More Sugar Thin"/>
                <a:ea typeface="More Sugar Thin"/>
                <a:cs typeface="More Sugar Thin"/>
                <a:sym typeface="More Sugar Thin"/>
              </a:rPr>
              <a:t> </a:t>
            </a:r>
          </a:p>
          <a:p>
            <a:pPr algn="ctr">
              <a:lnSpc>
                <a:spcPts val="5040"/>
              </a:lnSpc>
            </a:pPr>
          </a:p>
          <a:p>
            <a:pPr algn="ctr">
              <a:lnSpc>
                <a:spcPts val="5040"/>
              </a:lnSpc>
            </a:pPr>
            <a:r>
              <a:rPr lang="en-US" sz="3600">
                <a:solidFill>
                  <a:srgbClr val="FEFFFE"/>
                </a:solidFill>
                <a:latin typeface="More Sugar Thin"/>
                <a:ea typeface="More Sugar Thin"/>
                <a:cs typeface="More Sugar Thin"/>
                <a:sym typeface="More Sugar Thin"/>
              </a:rPr>
              <a:t>Think </a:t>
            </a:r>
            <a:r>
              <a:rPr lang="en-US" sz="3600" u="sng">
                <a:solidFill>
                  <a:srgbClr val="F3C913"/>
                </a:solidFill>
                <a:latin typeface="More Sugar Thin"/>
                <a:ea typeface="More Sugar Thin"/>
                <a:cs typeface="More Sugar Thin"/>
                <a:sym typeface="More Sugar Thin"/>
                <a:hlinkClick r:id="rId4" tooltip="https://youth.europa.eu/discovereu_en"/>
              </a:rPr>
              <a:t>free inter-railing tickets thoughout the Europe</a:t>
            </a:r>
            <a:r>
              <a:rPr lang="en-US" sz="3600">
                <a:solidFill>
                  <a:srgbClr val="F3C913"/>
                </a:solidFill>
                <a:latin typeface="More Sugar Thin"/>
                <a:ea typeface="More Sugar Thin"/>
                <a:cs typeface="More Sugar Thin"/>
                <a:sym typeface="More Sugar Thin"/>
              </a:rPr>
              <a:t> </a:t>
            </a:r>
            <a:r>
              <a:rPr lang="en-US" sz="3600">
                <a:solidFill>
                  <a:srgbClr val="FEFFFE"/>
                </a:solidFill>
                <a:latin typeface="More Sugar Thin"/>
                <a:ea typeface="More Sugar Thin"/>
                <a:cs typeface="More Sugar Thin"/>
                <a:sym typeface="More Sugar Thin"/>
              </a:rPr>
              <a:t>thanks to the EU!</a:t>
            </a:r>
          </a:p>
          <a:p>
            <a:pPr algn="ctr">
              <a:lnSpc>
                <a:spcPts val="5040"/>
              </a:lnSpc>
            </a:pPr>
          </a:p>
          <a:p>
            <a:pPr algn="ctr">
              <a:lnSpc>
                <a:spcPts val="5040"/>
              </a:lnSpc>
            </a:pPr>
            <a:r>
              <a:rPr lang="en-US" sz="3600">
                <a:solidFill>
                  <a:srgbClr val="FEFFFE"/>
                </a:solidFill>
                <a:latin typeface="More Sugar Thin"/>
                <a:ea typeface="More Sugar Thin"/>
                <a:cs typeface="More Sugar Thin"/>
                <a:sym typeface="More Sugar Thin"/>
              </a:rPr>
              <a:t>This is becoming a significant challenge for Ireland in terms of future influence at European level. </a:t>
            </a:r>
          </a:p>
          <a:p>
            <a:pPr algn="ctr">
              <a:lnSpc>
                <a:spcPts val="5040"/>
              </a:lnSpc>
            </a:pPr>
          </a:p>
        </p:txBody>
      </p:sp>
      <p:sp>
        <p:nvSpPr>
          <p:cNvPr name="Freeform 4" id="4"/>
          <p:cNvSpPr/>
          <p:nvPr/>
        </p:nvSpPr>
        <p:spPr>
          <a:xfrm flipH="false" flipV="false" rot="0">
            <a:off x="1028700" y="1886408"/>
            <a:ext cx="11301259" cy="1907087"/>
          </a:xfrm>
          <a:custGeom>
            <a:avLst/>
            <a:gdLst/>
            <a:ahLst/>
            <a:cxnLst/>
            <a:rect r="r" b="b" t="t" l="l"/>
            <a:pathLst>
              <a:path h="1907087" w="11301259">
                <a:moveTo>
                  <a:pt x="0" y="0"/>
                </a:moveTo>
                <a:lnTo>
                  <a:pt x="11301259" y="0"/>
                </a:lnTo>
                <a:lnTo>
                  <a:pt x="11301259" y="1907087"/>
                </a:lnTo>
                <a:lnTo>
                  <a:pt x="0" y="1907087"/>
                </a:lnTo>
                <a:lnTo>
                  <a:pt x="0" y="0"/>
                </a:lnTo>
                <a:close/>
              </a:path>
            </a:pathLst>
          </a:custGeom>
          <a:blipFill>
            <a:blip r:embed="rId5"/>
            <a:stretch>
              <a:fillRect l="0" t="0" r="0" b="0"/>
            </a:stretch>
          </a:blipFill>
        </p:spPr>
      </p:sp>
      <p:sp>
        <p:nvSpPr>
          <p:cNvPr name="TextBox 5" id="5"/>
          <p:cNvSpPr txBox="true"/>
          <p:nvPr/>
        </p:nvSpPr>
        <p:spPr>
          <a:xfrm rot="0">
            <a:off x="5786338" y="385445"/>
            <a:ext cx="6715324" cy="1067436"/>
          </a:xfrm>
          <a:prstGeom prst="rect">
            <a:avLst/>
          </a:prstGeom>
        </p:spPr>
        <p:txBody>
          <a:bodyPr anchor="t" rtlCol="false" tIns="0" lIns="0" bIns="0" rIns="0">
            <a:spAutoFit/>
          </a:bodyPr>
          <a:lstStyle/>
          <a:p>
            <a:pPr algn="ctr">
              <a:lnSpc>
                <a:spcPts val="7839"/>
              </a:lnSpc>
            </a:pPr>
            <a:r>
              <a:rPr lang="en-US" sz="5599">
                <a:solidFill>
                  <a:srgbClr val="F3C913"/>
                </a:solidFill>
                <a:latin typeface="Funtastic"/>
                <a:ea typeface="Funtastic"/>
                <a:cs typeface="Funtastic"/>
                <a:sym typeface="Funtastic"/>
              </a:rPr>
              <a:t>Where are we now?</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3878D3"/>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461359"/>
            <a:ext cx="4689231" cy="4114800"/>
          </a:xfrm>
          <a:custGeom>
            <a:avLst/>
            <a:gdLst/>
            <a:ahLst/>
            <a:cxnLst/>
            <a:rect r="r" b="b" t="t" l="l"/>
            <a:pathLst>
              <a:path h="4114800" w="4689231">
                <a:moveTo>
                  <a:pt x="0" y="0"/>
                </a:moveTo>
                <a:lnTo>
                  <a:pt x="4689231" y="0"/>
                </a:lnTo>
                <a:lnTo>
                  <a:pt x="4689231"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7086829" y="461359"/>
            <a:ext cx="5882064" cy="4766500"/>
          </a:xfrm>
          <a:custGeom>
            <a:avLst/>
            <a:gdLst/>
            <a:ahLst/>
            <a:cxnLst/>
            <a:rect r="r" b="b" t="t" l="l"/>
            <a:pathLst>
              <a:path h="4766500" w="5882064">
                <a:moveTo>
                  <a:pt x="0" y="0"/>
                </a:moveTo>
                <a:lnTo>
                  <a:pt x="5882065" y="0"/>
                </a:lnTo>
                <a:lnTo>
                  <a:pt x="5882065" y="4766501"/>
                </a:lnTo>
                <a:lnTo>
                  <a:pt x="0" y="4766501"/>
                </a:lnTo>
                <a:lnTo>
                  <a:pt x="0" y="0"/>
                </a:lnTo>
                <a:close/>
              </a:path>
            </a:pathLst>
          </a:custGeom>
          <a:blipFill>
            <a:blip r:embed="rId4"/>
            <a:stretch>
              <a:fillRect l="0" t="0" r="0" b="0"/>
            </a:stretch>
          </a:blipFill>
        </p:spPr>
      </p:sp>
      <p:pic>
        <p:nvPicPr>
          <p:cNvPr name="Picture 4" id="4"/>
          <p:cNvPicPr>
            <a:picLocks noChangeAspect="true"/>
          </p:cNvPicPr>
          <p:nvPr/>
        </p:nvPicPr>
        <p:blipFill>
          <a:blip r:embed="rId5"/>
          <a:srcRect l="0" t="0" r="0" b="0"/>
          <a:stretch>
            <a:fillRect/>
          </a:stretch>
        </p:blipFill>
        <p:spPr>
          <a:xfrm flipH="false" flipV="false" rot="0">
            <a:off x="11770906" y="1680002"/>
            <a:ext cx="3367625" cy="2896158"/>
          </a:xfrm>
          <a:prstGeom prst="rect">
            <a:avLst/>
          </a:prstGeom>
        </p:spPr>
      </p:pic>
      <p:sp>
        <p:nvSpPr>
          <p:cNvPr name="TextBox 5" id="5"/>
          <p:cNvSpPr txBox="true"/>
          <p:nvPr/>
        </p:nvSpPr>
        <p:spPr>
          <a:xfrm rot="0">
            <a:off x="2443959" y="5463030"/>
            <a:ext cx="14929327" cy="4295140"/>
          </a:xfrm>
          <a:prstGeom prst="rect">
            <a:avLst/>
          </a:prstGeom>
        </p:spPr>
        <p:txBody>
          <a:bodyPr anchor="t" rtlCol="false" tIns="0" lIns="0" bIns="0" rIns="0">
            <a:spAutoFit/>
          </a:bodyPr>
          <a:lstStyle/>
          <a:p>
            <a:pPr algn="ctr">
              <a:lnSpc>
                <a:spcPts val="6859"/>
              </a:lnSpc>
            </a:pPr>
            <a:r>
              <a:rPr lang="en-US" sz="4899">
                <a:solidFill>
                  <a:srgbClr val="FEFFFE"/>
                </a:solidFill>
                <a:latin typeface="More Sugar"/>
                <a:ea typeface="More Sugar"/>
                <a:cs typeface="More Sugar"/>
                <a:sym typeface="More Sugar"/>
              </a:rPr>
              <a:t>Don’t forget to play our chatbot game on the home page of</a:t>
            </a:r>
            <a:r>
              <a:rPr lang="en-US" sz="4899" u="sng">
                <a:solidFill>
                  <a:srgbClr val="F3C913"/>
                </a:solidFill>
                <a:latin typeface="More Sugar"/>
                <a:ea typeface="More Sugar"/>
                <a:cs typeface="More Sugar"/>
                <a:sym typeface="More Sugar"/>
                <a:hlinkClick r:id="rId6" tooltip="http://www.dabtheeu.com"/>
              </a:rPr>
              <a:t> DABtheEU</a:t>
            </a:r>
            <a:r>
              <a:rPr lang="en-US" sz="4899">
                <a:solidFill>
                  <a:srgbClr val="FEFFFE"/>
                </a:solidFill>
                <a:latin typeface="More Sugar"/>
                <a:ea typeface="More Sugar"/>
                <a:cs typeface="More Sugar"/>
                <a:sym typeface="More Sugar"/>
              </a:rPr>
              <a:t>, right bottom corner, to test your knowledge on 50 years of Ireland in the EU! </a:t>
            </a:r>
          </a:p>
          <a:p>
            <a:pPr algn="ctr">
              <a:lnSpc>
                <a:spcPts val="6859"/>
              </a:lnSpc>
            </a:pPr>
          </a:p>
          <a:p>
            <a:pPr algn="ctr">
              <a:lnSpc>
                <a:spcPts val="6859"/>
              </a:lnSpc>
            </a:pPr>
            <a:r>
              <a:rPr lang="en-US" sz="4899">
                <a:solidFill>
                  <a:srgbClr val="FEFFFE"/>
                </a:solidFill>
                <a:latin typeface="More Sugar"/>
                <a:ea typeface="More Sugar"/>
                <a:cs typeface="More Sugar"/>
                <a:sym typeface="More Sugar"/>
              </a:rPr>
              <a:t>Good luck.</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DAGRT4rmT2Q</dc:identifier>
  <dcterms:modified xsi:type="dcterms:W3CDTF">2011-08-01T06:04:30Z</dcterms:modified>
  <cp:revision>1</cp:revision>
  <dc:title>History - How has Ireland fared?</dc:title>
</cp:coreProperties>
</file>