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nva Sans" panose="020B0604020202020204" charset="0"/>
      <p:regular r:id="rId13"/>
    </p:embeddedFont>
    <p:embeddedFont>
      <p:font typeface="Funtastic" panose="020B0604020202020204" charset="0"/>
      <p:regular r:id="rId14"/>
    </p:embeddedFont>
    <p:embeddedFont>
      <p:font typeface="More Sugar" panose="020B0604020202020204" charset="0"/>
      <p:regular r:id="rId15"/>
    </p:embeddedFont>
    <p:embeddedFont>
      <p:font typeface="More Sugar Thin" panose="020B0604020202020204" charset="0"/>
      <p:regular r:id="rId16"/>
    </p:embeddedFon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Open Sans Light" panose="020B0306030504020204" pitchFamily="3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dw.com/en/hungarys-opposition-klubradio-to-be-taken-off-the-air/a-56514980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gif"/><Relationship Id="rId7" Type="http://schemas.openxmlformats.org/officeDocument/2006/relationships/image" Target="../media/image3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9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9096893" y="1079145"/>
            <a:ext cx="7842579" cy="8128710"/>
          </a:xfrm>
          <a:custGeom>
            <a:avLst/>
            <a:gdLst/>
            <a:ahLst/>
            <a:cxnLst/>
            <a:rect l="l" t="t" r="r" b="b"/>
            <a:pathLst>
              <a:path w="7842579" h="8128710">
                <a:moveTo>
                  <a:pt x="0" y="0"/>
                </a:moveTo>
                <a:lnTo>
                  <a:pt x="7842579" y="0"/>
                </a:lnTo>
                <a:lnTo>
                  <a:pt x="7842579" y="8128710"/>
                </a:lnTo>
                <a:lnTo>
                  <a:pt x="0" y="8128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22014" y="1905955"/>
            <a:ext cx="8992338" cy="715883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0" y="-631833"/>
            <a:ext cx="3558497" cy="3558497"/>
          </a:xfrm>
          <a:custGeom>
            <a:avLst/>
            <a:gdLst/>
            <a:ahLst/>
            <a:cxnLst/>
            <a:rect l="l" t="t" r="r" b="b"/>
            <a:pathLst>
              <a:path w="3558497" h="3558497">
                <a:moveTo>
                  <a:pt x="0" y="0"/>
                </a:moveTo>
                <a:lnTo>
                  <a:pt x="3558497" y="0"/>
                </a:lnTo>
                <a:lnTo>
                  <a:pt x="3558497" y="3558497"/>
                </a:lnTo>
                <a:lnTo>
                  <a:pt x="0" y="35584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9370" y="9258300"/>
            <a:ext cx="3239127" cy="878613"/>
          </a:xfrm>
          <a:custGeom>
            <a:avLst/>
            <a:gdLst/>
            <a:ahLst/>
            <a:cxnLst/>
            <a:rect l="l" t="t" r="r" b="b"/>
            <a:pathLst>
              <a:path w="3239127" h="878613">
                <a:moveTo>
                  <a:pt x="0" y="0"/>
                </a:moveTo>
                <a:lnTo>
                  <a:pt x="3239127" y="0"/>
                </a:lnTo>
                <a:lnTo>
                  <a:pt x="3239127" y="878613"/>
                </a:lnTo>
                <a:lnTo>
                  <a:pt x="0" y="8786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33874" y="8991131"/>
            <a:ext cx="2792240" cy="1295869"/>
          </a:xfrm>
          <a:custGeom>
            <a:avLst/>
            <a:gdLst/>
            <a:ahLst/>
            <a:cxnLst/>
            <a:rect l="l" t="t" r="r" b="b"/>
            <a:pathLst>
              <a:path w="2792240" h="1295869">
                <a:moveTo>
                  <a:pt x="0" y="0"/>
                </a:moveTo>
                <a:lnTo>
                  <a:pt x="2792239" y="0"/>
                </a:lnTo>
                <a:lnTo>
                  <a:pt x="2792239" y="1295869"/>
                </a:lnTo>
                <a:lnTo>
                  <a:pt x="0" y="12958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52875" y="2413087"/>
            <a:ext cx="5133529" cy="1442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082ADD"/>
                </a:solidFill>
                <a:latin typeface="Funtastic"/>
              </a:rPr>
              <a:t>Topic 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78889" y="9374074"/>
            <a:ext cx="727858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82ADD"/>
                </a:solidFill>
                <a:latin typeface="Open Sans Light"/>
              </a:rPr>
              <a:t>CSPE - Strand 3 - LO 3.6  - 30 minutes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4631" y="4346356"/>
            <a:ext cx="8559196" cy="1808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23"/>
              </a:lnSpc>
            </a:pPr>
            <a:r>
              <a:rPr lang="en-US" sz="5374" dirty="0">
                <a:solidFill>
                  <a:srgbClr val="082ADD"/>
                </a:solidFill>
                <a:latin typeface="Funtastic"/>
              </a:rPr>
              <a:t>Democracy, </a:t>
            </a:r>
          </a:p>
          <a:p>
            <a:pPr algn="ctr">
              <a:lnSpc>
                <a:spcPts val="7389"/>
              </a:lnSpc>
            </a:pPr>
            <a:r>
              <a:rPr lang="en-US" sz="5278" dirty="0">
                <a:solidFill>
                  <a:srgbClr val="082ADD"/>
                </a:solidFill>
                <a:latin typeface="Funtastic"/>
              </a:rPr>
              <a:t>member states and the EU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18919" y="6745001"/>
            <a:ext cx="3201442" cy="134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82ADD"/>
                </a:solidFill>
                <a:latin typeface="Funtastic"/>
              </a:rPr>
              <a:t>*Multilevel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82ADD"/>
                </a:solidFill>
                <a:latin typeface="Funtastic"/>
              </a:rPr>
              <a:t>*Accountability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82ADD"/>
                </a:solidFill>
                <a:latin typeface="Funtastic"/>
              </a:rPr>
              <a:t>*Citizens' involvement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34312">
            <a:off x="222277" y="2520352"/>
            <a:ext cx="4100935" cy="939372"/>
          </a:xfrm>
          <a:custGeom>
            <a:avLst/>
            <a:gdLst/>
            <a:ahLst/>
            <a:cxnLst/>
            <a:rect l="l" t="t" r="r" b="b"/>
            <a:pathLst>
              <a:path w="4100935" h="939372">
                <a:moveTo>
                  <a:pt x="0" y="0"/>
                </a:moveTo>
                <a:lnTo>
                  <a:pt x="4100935" y="0"/>
                </a:lnTo>
                <a:lnTo>
                  <a:pt x="4100935" y="939372"/>
                </a:lnTo>
                <a:lnTo>
                  <a:pt x="0" y="9393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49417" y="1833115"/>
            <a:ext cx="1955200" cy="2313847"/>
          </a:xfrm>
          <a:custGeom>
            <a:avLst/>
            <a:gdLst/>
            <a:ahLst/>
            <a:cxnLst/>
            <a:rect l="l" t="t" r="r" b="b"/>
            <a:pathLst>
              <a:path w="1955200" h="2313847">
                <a:moveTo>
                  <a:pt x="0" y="0"/>
                </a:moveTo>
                <a:lnTo>
                  <a:pt x="1955200" y="0"/>
                </a:lnTo>
                <a:lnTo>
                  <a:pt x="1955200" y="2313846"/>
                </a:lnTo>
                <a:lnTo>
                  <a:pt x="0" y="23138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680" y="-188920"/>
            <a:ext cx="18269320" cy="3376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3C913"/>
                </a:solidFill>
                <a:latin typeface="Funtastic"/>
              </a:rPr>
              <a:t>A reminder on the democratic deficit criticism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38604" y="4205179"/>
            <a:ext cx="14610792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More Sugar Thin"/>
              </a:rPr>
              <a:t>Looking at the </a:t>
            </a:r>
            <a:r>
              <a:rPr lang="en-US" sz="3600">
                <a:solidFill>
                  <a:srgbClr val="F3C913"/>
                </a:solidFill>
                <a:latin typeface="More Sugar Thin"/>
              </a:rPr>
              <a:t>democratic deficit </a:t>
            </a:r>
            <a:r>
              <a:rPr lang="en-US" sz="3600">
                <a:solidFill>
                  <a:srgbClr val="FFFFFF"/>
                </a:solidFill>
                <a:latin typeface="More Sugar Thin"/>
              </a:rPr>
              <a:t>in the EU, there are </a:t>
            </a:r>
            <a:r>
              <a:rPr lang="en-US" sz="3600">
                <a:solidFill>
                  <a:srgbClr val="F3C913"/>
                </a:solidFill>
                <a:latin typeface="More Sugar Thin"/>
              </a:rPr>
              <a:t>two main reasons</a:t>
            </a:r>
            <a:r>
              <a:rPr lang="en-US" sz="3600">
                <a:solidFill>
                  <a:srgbClr val="FFFFFF"/>
                </a:solidFill>
                <a:latin typeface="More Sugar Thin"/>
              </a:rPr>
              <a:t> why the European Union is criticised for its lack of democracy: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33652" y="6237650"/>
            <a:ext cx="15420696" cy="2604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ctr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More Sugar Thin"/>
              </a:rPr>
              <a:t>The </a:t>
            </a:r>
            <a:r>
              <a:rPr lang="en-US" sz="3600">
                <a:solidFill>
                  <a:srgbClr val="F3C913"/>
                </a:solidFill>
                <a:latin typeface="More Sugar Thin"/>
              </a:rPr>
              <a:t>European Commission is not directly elected </a:t>
            </a:r>
            <a:r>
              <a:rPr lang="en-US" sz="3600">
                <a:solidFill>
                  <a:srgbClr val="FFFFFF"/>
                </a:solidFill>
                <a:latin typeface="More Sugar Thin"/>
              </a:rPr>
              <a:t>by the European citizens</a:t>
            </a:r>
          </a:p>
          <a:p>
            <a:pPr marL="777240" lvl="1" indent="-388620" algn="ctr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More Sugar Thin"/>
              </a:rPr>
              <a:t>The </a:t>
            </a:r>
            <a:r>
              <a:rPr lang="en-US" sz="3600">
                <a:solidFill>
                  <a:srgbClr val="F3C913"/>
                </a:solidFill>
                <a:latin typeface="More Sugar Thin"/>
              </a:rPr>
              <a:t>European Parliament cannot introduce a piece of legislation</a:t>
            </a:r>
            <a:r>
              <a:rPr lang="en-US" sz="3600">
                <a:solidFill>
                  <a:srgbClr val="FFFFFF"/>
                </a:solidFill>
                <a:latin typeface="More Sugar Thin"/>
              </a:rPr>
              <a:t> (only the European Commission can). So the people we directly elect, the MEPs, cannot put forward a proposal for legislation.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1084" y="3874770"/>
            <a:ext cx="3788000" cy="5392170"/>
          </a:xfrm>
          <a:custGeom>
            <a:avLst/>
            <a:gdLst/>
            <a:ahLst/>
            <a:cxnLst/>
            <a:rect l="l" t="t" r="r" b="b"/>
            <a:pathLst>
              <a:path w="3788000" h="5392170">
                <a:moveTo>
                  <a:pt x="0" y="0"/>
                </a:moveTo>
                <a:lnTo>
                  <a:pt x="3788000" y="0"/>
                </a:lnTo>
                <a:lnTo>
                  <a:pt x="3788000" y="5392170"/>
                </a:lnTo>
                <a:lnTo>
                  <a:pt x="0" y="5392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044526" y="536910"/>
            <a:ext cx="14198947" cy="1109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3C913"/>
                </a:solidFill>
                <a:latin typeface="Funtastic"/>
              </a:rPr>
              <a:t>How democratic are the member states?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68908" y="2512743"/>
            <a:ext cx="12675101" cy="2604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More Sugar Thin"/>
              </a:rPr>
              <a:t>The European Union is a </a:t>
            </a:r>
            <a:r>
              <a:rPr lang="en-US" sz="3600">
                <a:solidFill>
                  <a:srgbClr val="F3C913"/>
                </a:solidFill>
                <a:latin typeface="More Sugar"/>
              </a:rPr>
              <a:t>multilevel political system</a:t>
            </a:r>
            <a:r>
              <a:rPr lang="en-US" sz="3600">
                <a:solidFill>
                  <a:srgbClr val="FFFFFF"/>
                </a:solidFill>
                <a:latin typeface="More Sugar Thin"/>
              </a:rPr>
              <a:t> with: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More Sugar Thin"/>
              </a:rPr>
              <a:t>European institutions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More Sugar Thin"/>
              </a:rPr>
              <a:t>National governments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More Sugar Thin"/>
              </a:rPr>
              <a:t>Local governments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17934" y="4567806"/>
            <a:ext cx="774299" cy="1032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4"/>
              </a:lnSpc>
            </a:pPr>
            <a:r>
              <a:rPr lang="en-US" sz="5367">
                <a:solidFill>
                  <a:srgbClr val="000000"/>
                </a:solidFill>
                <a:latin typeface="Funtastic"/>
              </a:rPr>
              <a:t>EU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3517" y="6046693"/>
            <a:ext cx="2475161" cy="63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1"/>
              </a:lnSpc>
            </a:pPr>
            <a:r>
              <a:rPr lang="en-US" sz="3329">
                <a:solidFill>
                  <a:srgbClr val="000000"/>
                </a:solidFill>
                <a:latin typeface="Funtastic"/>
              </a:rPr>
              <a:t>National gov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5213" y="7694390"/>
            <a:ext cx="3191768" cy="53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5"/>
              </a:lnSpc>
            </a:pPr>
            <a:r>
              <a:rPr lang="en-US" sz="2832">
                <a:solidFill>
                  <a:srgbClr val="000000"/>
                </a:solidFill>
                <a:latin typeface="Funtastic"/>
              </a:rPr>
              <a:t>Local governments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88076" y="5982729"/>
            <a:ext cx="11773413" cy="1946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More Sugar Thin"/>
              </a:rPr>
              <a:t>The European Union political system works on a system of </a:t>
            </a:r>
            <a:r>
              <a:rPr lang="en-US" sz="3600">
                <a:solidFill>
                  <a:srgbClr val="F3C913"/>
                </a:solidFill>
                <a:latin typeface="More Sugar Thin"/>
              </a:rPr>
              <a:t>checks and balances between the national and the European</a:t>
            </a:r>
            <a:r>
              <a:rPr lang="en-US" sz="3600">
                <a:solidFill>
                  <a:srgbClr val="FFFFFF"/>
                </a:solidFill>
                <a:latin typeface="More Sugar Thin"/>
              </a:rPr>
              <a:t> level (see topic 7).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88076" y="8796414"/>
            <a:ext cx="11773413" cy="63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More Sugar Thin"/>
              </a:rPr>
              <a:t>Democracy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702042"/>
            <a:ext cx="15894886" cy="8462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>
                <a:solidFill>
                  <a:srgbClr val="FFFFFF"/>
                </a:solidFill>
                <a:latin typeface="More Sugar Thin"/>
              </a:rPr>
              <a:t>The quality of democracy in EU countries is going backwards in many countries because of </a:t>
            </a:r>
            <a:r>
              <a:rPr lang="en-US" sz="3900">
                <a:solidFill>
                  <a:srgbClr val="F3C913"/>
                </a:solidFill>
                <a:latin typeface="More Sugar Thin"/>
              </a:rPr>
              <a:t>declining quality of deliberation.</a:t>
            </a:r>
          </a:p>
          <a:p>
            <a:pPr algn="ctr">
              <a:lnSpc>
                <a:spcPts val="5460"/>
              </a:lnSpc>
              <a:spcBef>
                <a:spcPct val="0"/>
              </a:spcBef>
            </a:pPr>
            <a:endParaRPr lang="en-US" sz="3900">
              <a:solidFill>
                <a:srgbClr val="F3C913"/>
              </a:solidFill>
              <a:latin typeface="More Sugar Thin"/>
            </a:endParaRPr>
          </a:p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>
                <a:solidFill>
                  <a:srgbClr val="FFFFFF"/>
                </a:solidFill>
                <a:latin typeface="More Sugar Thin"/>
              </a:rPr>
              <a:t>How do we know if we have good deliberation? If we have the following:</a:t>
            </a:r>
          </a:p>
          <a:p>
            <a:pPr marL="842016" lvl="1" indent="-421008">
              <a:lnSpc>
                <a:spcPts val="5460"/>
              </a:lnSpc>
              <a:buFont typeface="Arial"/>
              <a:buChar char="•"/>
            </a:pPr>
            <a:r>
              <a:rPr lang="en-US" sz="3900">
                <a:solidFill>
                  <a:srgbClr val="F3C913"/>
                </a:solidFill>
                <a:latin typeface="More Sugar Thin"/>
              </a:rPr>
              <a:t>reasoned justification</a:t>
            </a:r>
            <a:r>
              <a:rPr lang="en-US" sz="3900">
                <a:solidFill>
                  <a:srgbClr val="FFFFFF"/>
                </a:solidFill>
                <a:latin typeface="More Sugar Thin"/>
              </a:rPr>
              <a:t>, </a:t>
            </a:r>
          </a:p>
          <a:p>
            <a:pPr marL="842016" lvl="1" indent="-421008">
              <a:lnSpc>
                <a:spcPts val="5460"/>
              </a:lnSpc>
              <a:buFont typeface="Arial"/>
              <a:buChar char="•"/>
            </a:pPr>
            <a:r>
              <a:rPr lang="en-US" sz="3900">
                <a:solidFill>
                  <a:srgbClr val="FFFFFF"/>
                </a:solidFill>
                <a:latin typeface="More Sugar Thin"/>
              </a:rPr>
              <a:t>references to the common good, </a:t>
            </a:r>
          </a:p>
          <a:p>
            <a:pPr marL="842016" lvl="1" indent="-421008">
              <a:lnSpc>
                <a:spcPts val="5460"/>
              </a:lnSpc>
              <a:buFont typeface="Arial"/>
              <a:buChar char="•"/>
            </a:pPr>
            <a:r>
              <a:rPr lang="en-US" sz="3900">
                <a:solidFill>
                  <a:srgbClr val="F3C913"/>
                </a:solidFill>
                <a:latin typeface="More Sugar Thin"/>
              </a:rPr>
              <a:t>respect for counter-arguments</a:t>
            </a:r>
            <a:r>
              <a:rPr lang="en-US" sz="3900">
                <a:solidFill>
                  <a:srgbClr val="FFFFFF"/>
                </a:solidFill>
                <a:latin typeface="More Sugar Thin"/>
              </a:rPr>
              <a:t>, </a:t>
            </a:r>
          </a:p>
          <a:p>
            <a:pPr marL="842016" lvl="1" indent="-421008">
              <a:lnSpc>
                <a:spcPts val="5460"/>
              </a:lnSpc>
              <a:buFont typeface="Arial"/>
              <a:buChar char="•"/>
            </a:pPr>
            <a:r>
              <a:rPr lang="en-US" sz="3900">
                <a:solidFill>
                  <a:srgbClr val="FFFFFF"/>
                </a:solidFill>
                <a:latin typeface="More Sugar Thin"/>
              </a:rPr>
              <a:t>range of consultation and engaged society .</a:t>
            </a:r>
          </a:p>
          <a:p>
            <a:pPr algn="ctr">
              <a:lnSpc>
                <a:spcPts val="5460"/>
              </a:lnSpc>
              <a:spcBef>
                <a:spcPct val="0"/>
              </a:spcBef>
            </a:pPr>
            <a:endParaRPr lang="en-US" sz="3900">
              <a:solidFill>
                <a:srgbClr val="FFFFFF"/>
              </a:solidFill>
              <a:latin typeface="More Sugar Thin"/>
            </a:endParaRPr>
          </a:p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>
                <a:solidFill>
                  <a:srgbClr val="FFFFFF"/>
                </a:solidFill>
                <a:latin typeface="More Sugar Thin"/>
              </a:rPr>
              <a:t>This is most evident in </a:t>
            </a:r>
            <a:r>
              <a:rPr lang="en-US" sz="3900">
                <a:solidFill>
                  <a:srgbClr val="F3C913"/>
                </a:solidFill>
                <a:latin typeface="More Sugar Thin"/>
              </a:rPr>
              <a:t>Romania, Hungary, Poland, Bulgaria, Malta and Croatia</a:t>
            </a:r>
            <a:r>
              <a:rPr lang="en-US" sz="3900">
                <a:solidFill>
                  <a:srgbClr val="FFFFFF"/>
                </a:solidFill>
                <a:latin typeface="More Sugar Thin"/>
              </a:rPr>
              <a:t>. However, we can also see this tendency in countries like France.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endParaRPr lang="en-US" sz="3900">
              <a:solidFill>
                <a:srgbClr val="FFFFFF"/>
              </a:solidFill>
              <a:latin typeface="More Sugar Thin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More Sugar Thin"/>
              </a:rPr>
              <a:t>Source in the Wakelet:  Anna Gora &amp; Pieter de Wilde (2020): The essence of democratic backsliding in the European Union: deliberation and rule of law, Journal of European Public Policy, DOI: 10.1080/13501763.2020.1855465</a:t>
            </a:r>
          </a:p>
        </p:txBody>
      </p:sp>
      <p:sp>
        <p:nvSpPr>
          <p:cNvPr id="3" name="Freeform 3"/>
          <p:cNvSpPr/>
          <p:nvPr/>
        </p:nvSpPr>
        <p:spPr>
          <a:xfrm>
            <a:off x="13510759" y="4620105"/>
            <a:ext cx="2753950" cy="3211603"/>
          </a:xfrm>
          <a:custGeom>
            <a:avLst/>
            <a:gdLst/>
            <a:ahLst/>
            <a:cxnLst/>
            <a:rect l="l" t="t" r="r" b="b"/>
            <a:pathLst>
              <a:path w="2753950" h="3211603">
                <a:moveTo>
                  <a:pt x="0" y="0"/>
                </a:moveTo>
                <a:lnTo>
                  <a:pt x="2753949" y="0"/>
                </a:lnTo>
                <a:lnTo>
                  <a:pt x="2753949" y="3211604"/>
                </a:lnTo>
                <a:lnTo>
                  <a:pt x="0" y="3211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78087" y="6276211"/>
            <a:ext cx="1555498" cy="1555498"/>
          </a:xfrm>
          <a:custGeom>
            <a:avLst/>
            <a:gdLst/>
            <a:ahLst/>
            <a:cxnLst/>
            <a:rect l="l" t="t" r="r" b="b"/>
            <a:pathLst>
              <a:path w="1555498" h="1555498">
                <a:moveTo>
                  <a:pt x="0" y="0"/>
                </a:moveTo>
                <a:lnTo>
                  <a:pt x="1555498" y="0"/>
                </a:lnTo>
                <a:lnTo>
                  <a:pt x="1555498" y="1555498"/>
                </a:lnTo>
                <a:lnTo>
                  <a:pt x="0" y="15554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31859" y="6785657"/>
            <a:ext cx="2054882" cy="1194400"/>
          </a:xfrm>
          <a:custGeom>
            <a:avLst/>
            <a:gdLst/>
            <a:ahLst/>
            <a:cxnLst/>
            <a:rect l="l" t="t" r="r" b="b"/>
            <a:pathLst>
              <a:path w="2054882" h="1194400">
                <a:moveTo>
                  <a:pt x="0" y="0"/>
                </a:moveTo>
                <a:lnTo>
                  <a:pt x="2054882" y="0"/>
                </a:lnTo>
                <a:lnTo>
                  <a:pt x="2054882" y="1194401"/>
                </a:lnTo>
                <a:lnTo>
                  <a:pt x="0" y="11944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15453" y="392073"/>
            <a:ext cx="12956232" cy="890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F3C913"/>
                </a:solidFill>
                <a:latin typeface="Funtastic"/>
              </a:rPr>
              <a:t>Democratic deficit or democratic backsliding?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5436" y="6054769"/>
            <a:ext cx="2109561" cy="3029395"/>
          </a:xfrm>
          <a:custGeom>
            <a:avLst/>
            <a:gdLst/>
            <a:ahLst/>
            <a:cxnLst/>
            <a:rect l="l" t="t" r="r" b="b"/>
            <a:pathLst>
              <a:path w="2109561" h="3029395">
                <a:moveTo>
                  <a:pt x="0" y="0"/>
                </a:moveTo>
                <a:lnTo>
                  <a:pt x="2109561" y="0"/>
                </a:lnTo>
                <a:lnTo>
                  <a:pt x="2109561" y="3029395"/>
                </a:lnTo>
                <a:lnTo>
                  <a:pt x="0" y="30293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49687" y="4853762"/>
            <a:ext cx="6335601" cy="3290182"/>
          </a:xfrm>
          <a:custGeom>
            <a:avLst/>
            <a:gdLst/>
            <a:ahLst/>
            <a:cxnLst/>
            <a:rect l="l" t="t" r="r" b="b"/>
            <a:pathLst>
              <a:path w="6335601" h="3290182">
                <a:moveTo>
                  <a:pt x="0" y="0"/>
                </a:moveTo>
                <a:lnTo>
                  <a:pt x="6335601" y="0"/>
                </a:lnTo>
                <a:lnTo>
                  <a:pt x="6335601" y="3290182"/>
                </a:lnTo>
                <a:lnTo>
                  <a:pt x="0" y="3290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64968">
            <a:off x="3574494" y="4748768"/>
            <a:ext cx="3694242" cy="1583906"/>
          </a:xfrm>
          <a:custGeom>
            <a:avLst/>
            <a:gdLst/>
            <a:ahLst/>
            <a:cxnLst/>
            <a:rect l="l" t="t" r="r" b="b"/>
            <a:pathLst>
              <a:path w="3694242" h="1583906">
                <a:moveTo>
                  <a:pt x="0" y="0"/>
                </a:moveTo>
                <a:lnTo>
                  <a:pt x="3694243" y="0"/>
                </a:lnTo>
                <a:lnTo>
                  <a:pt x="3694243" y="1583906"/>
                </a:lnTo>
                <a:lnTo>
                  <a:pt x="0" y="1583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970571" y="6621827"/>
            <a:ext cx="5862662" cy="3209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1"/>
              </a:lnSpc>
            </a:pPr>
            <a:r>
              <a:rPr lang="en-US" sz="3572">
                <a:solidFill>
                  <a:srgbClr val="EFF0F0"/>
                </a:solidFill>
                <a:latin typeface="More Sugar Thin"/>
              </a:rPr>
              <a:t>The Hungarian government under Orban and the Polish government under Morawiecki do not respect the independence of judges.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849687" y="8466724"/>
            <a:ext cx="6361200" cy="1526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9"/>
              </a:lnSpc>
            </a:pPr>
            <a:r>
              <a:rPr lang="en-US" sz="2907">
                <a:solidFill>
                  <a:srgbClr val="FEFFFE"/>
                </a:solidFill>
                <a:latin typeface="More Sugar Thin"/>
              </a:rPr>
              <a:t>The Hungarian government closed down a radio station that was opposing the government.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92709" y="8131123"/>
            <a:ext cx="2066479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u="sng">
                <a:solidFill>
                  <a:srgbClr val="F3C913"/>
                </a:solidFill>
                <a:latin typeface="Funtastic"/>
                <a:hlinkClick r:id="rId6" tooltip="https://www.dw.com/en/hungarys-opposition-klubradio-to-be-taken-off-the-air/a-56514980"/>
              </a:rPr>
              <a:t>Read here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02562" y="253728"/>
            <a:ext cx="8213378" cy="1024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F3C913"/>
                </a:solidFill>
                <a:latin typeface="Funtastic"/>
              </a:rPr>
              <a:t>Undermining of EU values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8153" y="1705541"/>
            <a:ext cx="15691693" cy="3242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CFCFC"/>
                </a:solidFill>
                <a:latin typeface="More Sugar Thin"/>
              </a:rPr>
              <a:t>At the heart of EU democracy, you have EU values such as 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3C913"/>
                </a:solidFill>
                <a:latin typeface="More Sugar Thin"/>
              </a:rPr>
              <a:t>pluralism </a:t>
            </a:r>
            <a:r>
              <a:rPr lang="en-US" sz="3600">
                <a:solidFill>
                  <a:srgbClr val="FCFCFC"/>
                </a:solidFill>
                <a:latin typeface="More Sugar Thin"/>
              </a:rPr>
              <a:t>(respect of all legal opinions), 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3C913"/>
                </a:solidFill>
                <a:latin typeface="More Sugar Thin"/>
              </a:rPr>
              <a:t>separation of powers</a:t>
            </a:r>
            <a:r>
              <a:rPr lang="en-US" sz="3600">
                <a:solidFill>
                  <a:srgbClr val="FCFCFC"/>
                </a:solidFill>
                <a:latin typeface="More Sugar Thin"/>
              </a:rPr>
              <a:t> (judges should be independent from the government), 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3C913"/>
                </a:solidFill>
                <a:latin typeface="More Sugar Thin"/>
              </a:rPr>
              <a:t>rule of law</a:t>
            </a:r>
            <a:r>
              <a:rPr lang="en-US" sz="3600">
                <a:solidFill>
                  <a:srgbClr val="FCFCFC"/>
                </a:solidFill>
                <a:latin typeface="More Sugar Thin"/>
              </a:rPr>
              <a:t> (the law should apply to everybody the same way.</a:t>
            </a:r>
          </a:p>
          <a:p>
            <a:pPr algn="ctr">
              <a:lnSpc>
                <a:spcPts val="5040"/>
              </a:lnSpc>
            </a:pPr>
            <a:endParaRPr lang="en-US" sz="3600">
              <a:solidFill>
                <a:srgbClr val="FCFCFC"/>
              </a:solidFill>
              <a:latin typeface="More Sugar Thi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18388" y="488987"/>
            <a:ext cx="3304662" cy="36923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7259" y="3798065"/>
            <a:ext cx="394874" cy="9401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20" b="120"/>
          <a:stretch>
            <a:fillRect/>
          </a:stretch>
        </p:blipFill>
        <p:spPr>
          <a:xfrm>
            <a:off x="962506" y="5681465"/>
            <a:ext cx="550408" cy="7957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2506" y="7143985"/>
            <a:ext cx="580822" cy="86047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947316" y="136562"/>
            <a:ext cx="6192292" cy="174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3C913"/>
                </a:solidFill>
                <a:latin typeface="Funtastic Bold"/>
              </a:rPr>
              <a:t>Brainstorm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7259" y="1996570"/>
            <a:ext cx="12214549" cy="180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EFFFE"/>
                </a:solidFill>
                <a:latin typeface="More Sugar Thin"/>
              </a:rPr>
              <a:t>In groups of five, take 10 minutes to answer the questions below: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88904" y="4124196"/>
            <a:ext cx="14970396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</a:rPr>
              <a:t>Do you think it is important for EU citizens to vote for the President of the European Commission? What would it change?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61227" y="5906370"/>
            <a:ext cx="1568038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</a:rPr>
              <a:t>Should EU citizens be involved in suggesting new EU policies? How?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88904" y="7086835"/>
            <a:ext cx="158439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</a:rPr>
              <a:t>Through social and mainstream media, do you know enough about the EU and Ireland's role in it? Do you think this matters for EU democracy? In what ways?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4147" y="8868010"/>
            <a:ext cx="17239705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EFFFE"/>
                </a:solidFill>
                <a:latin typeface="More Sugar Thin"/>
              </a:rPr>
              <a:t>If you feel brave enough, put your answer in a social media post on Insta or Tiktok tagging @dabtheeu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5618832" y="2215409"/>
            <a:ext cx="9971445" cy="80879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05310" y="3713828"/>
            <a:ext cx="7243219" cy="509111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3135404" y="6106654"/>
            <a:ext cx="2597739" cy="2597739"/>
          </a:xfrm>
          <a:custGeom>
            <a:avLst/>
            <a:gdLst/>
            <a:ahLst/>
            <a:cxnLst/>
            <a:rect l="l" t="t" r="r" b="b"/>
            <a:pathLst>
              <a:path w="2597739" h="2597739">
                <a:moveTo>
                  <a:pt x="0" y="0"/>
                </a:moveTo>
                <a:lnTo>
                  <a:pt x="2597740" y="0"/>
                </a:lnTo>
                <a:lnTo>
                  <a:pt x="2597740" y="2597739"/>
                </a:lnTo>
                <a:lnTo>
                  <a:pt x="0" y="2597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01233" y="502286"/>
            <a:ext cx="3172323" cy="3172323"/>
          </a:xfrm>
          <a:custGeom>
            <a:avLst/>
            <a:gdLst/>
            <a:ahLst/>
            <a:cxnLst/>
            <a:rect l="l" t="t" r="r" b="b"/>
            <a:pathLst>
              <a:path w="3172323" h="3172323">
                <a:moveTo>
                  <a:pt x="0" y="0"/>
                </a:moveTo>
                <a:lnTo>
                  <a:pt x="3172323" y="0"/>
                </a:lnTo>
                <a:lnTo>
                  <a:pt x="3172323" y="3172324"/>
                </a:lnTo>
                <a:lnTo>
                  <a:pt x="0" y="31723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81159" y="6106654"/>
            <a:ext cx="2374211" cy="2374211"/>
          </a:xfrm>
          <a:custGeom>
            <a:avLst/>
            <a:gdLst/>
            <a:ahLst/>
            <a:cxnLst/>
            <a:rect l="l" t="t" r="r" b="b"/>
            <a:pathLst>
              <a:path w="2374211" h="2374211">
                <a:moveTo>
                  <a:pt x="0" y="0"/>
                </a:moveTo>
                <a:lnTo>
                  <a:pt x="2374211" y="0"/>
                </a:lnTo>
                <a:lnTo>
                  <a:pt x="2374211" y="2374211"/>
                </a:lnTo>
                <a:lnTo>
                  <a:pt x="0" y="23742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4640" y="2088448"/>
            <a:ext cx="3347047" cy="3347047"/>
          </a:xfrm>
          <a:custGeom>
            <a:avLst/>
            <a:gdLst/>
            <a:ahLst/>
            <a:cxnLst/>
            <a:rect l="l" t="t" r="r" b="b"/>
            <a:pathLst>
              <a:path w="3347047" h="3347047">
                <a:moveTo>
                  <a:pt x="0" y="0"/>
                </a:moveTo>
                <a:lnTo>
                  <a:pt x="3347047" y="0"/>
                </a:lnTo>
                <a:lnTo>
                  <a:pt x="3347047" y="3347047"/>
                </a:lnTo>
                <a:lnTo>
                  <a:pt x="0" y="33470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90714" y="612069"/>
            <a:ext cx="13957828" cy="930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34"/>
              </a:lnSpc>
            </a:pPr>
            <a:r>
              <a:rPr lang="en-US" sz="5758">
                <a:solidFill>
                  <a:srgbClr val="FFFFFF"/>
                </a:solidFill>
                <a:latin typeface="Funtastic Bold"/>
              </a:rPr>
              <a:t>If you're curious, contact us, follow us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037685" y="3898689"/>
            <a:ext cx="4699419" cy="775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1"/>
              </a:lnSpc>
            </a:pPr>
            <a:r>
              <a:rPr lang="en-US" sz="4529">
                <a:solidFill>
                  <a:srgbClr val="FFFFFF"/>
                </a:solidFill>
                <a:latin typeface="Open Sans"/>
              </a:rPr>
              <a:t>@dab.the.eu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56869" y="8638626"/>
            <a:ext cx="355480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"/>
              </a:rPr>
              <a:t>@dabtheeu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75328" y="2259512"/>
            <a:ext cx="5970503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"/>
              </a:rPr>
              <a:t>Hub in Active European Citizenship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334086" y="8728515"/>
            <a:ext cx="3639471" cy="563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4"/>
              </a:lnSpc>
            </a:pPr>
            <a:r>
              <a:rPr lang="en-US" sz="3260">
                <a:solidFill>
                  <a:srgbClr val="FFFFFF"/>
                </a:solidFill>
                <a:latin typeface="Open Sans"/>
              </a:rPr>
              <a:t>@HubEuropCitizen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505</Words>
  <Application>Microsoft Office PowerPoint</Application>
  <PresentationFormat>Custom</PresentationFormat>
  <Paragraphs>52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Calibri</vt:lpstr>
      <vt:lpstr>Funtastic Bold</vt:lpstr>
      <vt:lpstr>Funtastic</vt:lpstr>
      <vt:lpstr>Open Sans Light</vt:lpstr>
      <vt:lpstr>Arial</vt:lpstr>
      <vt:lpstr>Open Sans</vt:lpstr>
      <vt:lpstr>More Sugar</vt:lpstr>
      <vt:lpstr>Canva Sans</vt:lpstr>
      <vt:lpstr>More Sugar Thin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9 CSPE</dc:title>
  <dc:creator>Emmanuelle Schon-Quinlivan</dc:creator>
  <cp:lastModifiedBy>Emmanuelle Schon-Quinlivan</cp:lastModifiedBy>
  <cp:revision>3</cp:revision>
  <dcterms:created xsi:type="dcterms:W3CDTF">2006-08-16T00:00:00Z</dcterms:created>
  <dcterms:modified xsi:type="dcterms:W3CDTF">2023-11-09T14:05:53Z</dcterms:modified>
  <dc:identifier>DAFqlrfrn-o</dc:identifier>
</cp:coreProperties>
</file>