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24"/>
    <p:sldId id="257" r:id="rId25"/>
    <p:sldId id="258" r:id="rId26"/>
    <p:sldId id="259" r:id="rId27"/>
    <p:sldId id="260" r:id="rId28"/>
    <p:sldId id="261" r:id="rId29"/>
    <p:sldId id="262" r:id="rId30"/>
    <p:sldId id="263" r:id="rId31"/>
  </p:sldIdLst>
  <p:sldSz cx="18288000" cy="10287000"/>
  <p:notesSz cx="6858000" cy="9144000"/>
  <p:embeddedFontLst>
    <p:embeddedFont>
      <p:font typeface="Arimo" charset="1" panose="020B0604020202020204"/>
      <p:regular r:id="rId6"/>
    </p:embeddedFont>
    <p:embeddedFont>
      <p:font typeface="Arimo Bold" charset="1" panose="020B0704020202020204"/>
      <p:regular r:id="rId7"/>
    </p:embeddedFont>
    <p:embeddedFont>
      <p:font typeface="Arimo Italics" charset="1" panose="020B0604020202090204"/>
      <p:regular r:id="rId8"/>
    </p:embeddedFont>
    <p:embeddedFont>
      <p:font typeface="Arimo Bold Italics" charset="1" panose="020B0704020202090204"/>
      <p:regular r:id="rId9"/>
    </p:embeddedFont>
    <p:embeddedFont>
      <p:font typeface="Open Sans Light" charset="1" panose="020B0306030504020204"/>
      <p:regular r:id="rId10"/>
    </p:embeddedFont>
    <p:embeddedFont>
      <p:font typeface="Open Sans Light Bold" charset="1" panose="020B0806030504020204"/>
      <p:regular r:id="rId11"/>
    </p:embeddedFont>
    <p:embeddedFont>
      <p:font typeface="Open Sans Light Italics" charset="1" panose="020B0306030504020204"/>
      <p:regular r:id="rId12"/>
    </p:embeddedFont>
    <p:embeddedFont>
      <p:font typeface="Open Sans Light Bold Italics" charset="1" panose="020B0806030504020204"/>
      <p:regular r:id="rId13"/>
    </p:embeddedFont>
    <p:embeddedFont>
      <p:font typeface="Open Sans" charset="1" panose="020B0606030504020204"/>
      <p:regular r:id="rId14"/>
    </p:embeddedFont>
    <p:embeddedFont>
      <p:font typeface="Open Sans Bold" charset="1" panose="020B0806030504020204"/>
      <p:regular r:id="rId15"/>
    </p:embeddedFont>
    <p:embeddedFont>
      <p:font typeface="Open Sans Italics" charset="1" panose="020B0606030504020204"/>
      <p:regular r:id="rId16"/>
    </p:embeddedFont>
    <p:embeddedFont>
      <p:font typeface="Open Sans Bold Italics" charset="1" panose="020B0806030504020204"/>
      <p:regular r:id="rId17"/>
    </p:embeddedFont>
    <p:embeddedFont>
      <p:font typeface="More Sugar Thin" charset="1" panose="00000000000000000000"/>
      <p:regular r:id="rId18"/>
    </p:embeddedFont>
    <p:embeddedFont>
      <p:font typeface="Funtastic" charset="1" panose="00000000000000000000"/>
      <p:regular r:id="rId19"/>
    </p:embeddedFont>
    <p:embeddedFont>
      <p:font typeface="Canva Sans" charset="1" panose="020B0503030501040103"/>
      <p:regular r:id="rId20"/>
    </p:embeddedFont>
    <p:embeddedFont>
      <p:font typeface="Canva Sans Bold" charset="1" panose="020B0803030501040103"/>
      <p:regular r:id="rId21"/>
    </p:embeddedFont>
    <p:embeddedFont>
      <p:font typeface="Canva Sans Italics" charset="1" panose="020B0503030501040103"/>
      <p:regular r:id="rId22"/>
    </p:embeddedFont>
    <p:embeddedFont>
      <p:font typeface="Canva Sans Bold Italics" charset="1" panose="020B0803030501040103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no"?><Relationships xmlns="http://schemas.openxmlformats.org/package/2006/relationships"><Relationship Id="rId1" Target="slideMasters/slideMaster1.xml" Type="http://schemas.openxmlformats.org/officeDocument/2006/relationships/slideMaster"/><Relationship Id="rId10" Target="fonts/font10.fntdata" Type="http://schemas.openxmlformats.org/officeDocument/2006/relationships/font"/><Relationship Id="rId11" Target="fonts/font11.fntdata" Type="http://schemas.openxmlformats.org/officeDocument/2006/relationships/font"/><Relationship Id="rId12" Target="fonts/font12.fntdata" Type="http://schemas.openxmlformats.org/officeDocument/2006/relationships/font"/><Relationship Id="rId13" Target="fonts/font13.fntdata" Type="http://schemas.openxmlformats.org/officeDocument/2006/relationships/font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19" Target="fonts/font19.fntdata" Type="http://schemas.openxmlformats.org/officeDocument/2006/relationships/font"/><Relationship Id="rId2" Target="presProps.xml" Type="http://schemas.openxmlformats.org/officeDocument/2006/relationships/presProps"/><Relationship Id="rId20" Target="fonts/font20.fntdata" Type="http://schemas.openxmlformats.org/officeDocument/2006/relationships/font"/><Relationship Id="rId21" Target="fonts/font21.fntdata" Type="http://schemas.openxmlformats.org/officeDocument/2006/relationships/font"/><Relationship Id="rId22" Target="fonts/font22.fntdata" Type="http://schemas.openxmlformats.org/officeDocument/2006/relationships/font"/><Relationship Id="rId23" Target="fonts/font23.fntdata" Type="http://schemas.openxmlformats.org/officeDocument/2006/relationships/font"/><Relationship Id="rId24" Target="slides/slide1.xml" Type="http://schemas.openxmlformats.org/officeDocument/2006/relationships/slide"/><Relationship Id="rId25" Target="slides/slide2.xml" Type="http://schemas.openxmlformats.org/officeDocument/2006/relationships/slide"/><Relationship Id="rId26" Target="slides/slide3.xml" Type="http://schemas.openxmlformats.org/officeDocument/2006/relationships/slide"/><Relationship Id="rId27" Target="slides/slide4.xml" Type="http://schemas.openxmlformats.org/officeDocument/2006/relationships/slide"/><Relationship Id="rId28" Target="slides/slide5.xml" Type="http://schemas.openxmlformats.org/officeDocument/2006/relationships/slide"/><Relationship Id="rId29" Target="slides/slide6.xml" Type="http://schemas.openxmlformats.org/officeDocument/2006/relationships/slide"/><Relationship Id="rId3" Target="viewProps.xml" Type="http://schemas.openxmlformats.org/officeDocument/2006/relationships/viewProps"/><Relationship Id="rId30" Target="slides/slide7.xml" Type="http://schemas.openxmlformats.org/officeDocument/2006/relationships/slide"/><Relationship Id="rId31" Target="slides/slide8.xml" Type="http://schemas.openxmlformats.org/officeDocument/2006/relationships/slide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fonts/font6.fntdata" Type="http://schemas.openxmlformats.org/officeDocument/2006/relationships/font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no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no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gif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/Relationships>
</file>

<file path=ppt/slides/_rels/slide2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Relationship Id="rId3" Target="../media/image8.gif" Type="http://schemas.openxmlformats.org/officeDocument/2006/relationships/image"/><Relationship Id="rId4" Target="../media/image9.png" Type="http://schemas.openxmlformats.org/officeDocument/2006/relationships/image"/><Relationship Id="rId5" Target="../media/image10.gif" Type="http://schemas.openxmlformats.org/officeDocument/2006/relationships/image"/></Relationships>
</file>

<file path=ppt/slides/_rels/slide3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gif" Type="http://schemas.openxmlformats.org/officeDocument/2006/relationships/image"/><Relationship Id="rId3" Target="../media/image12.gif" Type="http://schemas.openxmlformats.org/officeDocument/2006/relationships/image"/><Relationship Id="rId4" Target="../media/image13.png" Type="http://schemas.openxmlformats.org/officeDocument/2006/relationships/image"/><Relationship Id="rId5" Target="../media/image14.gif" Type="http://schemas.openxmlformats.org/officeDocument/2006/relationships/image"/></Relationships>
</file>

<file path=ppt/slides/_rels/slide4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gif" Type="http://schemas.openxmlformats.org/officeDocument/2006/relationships/image"/><Relationship Id="rId3" Target="../media/image16.jpeg" Type="http://schemas.openxmlformats.org/officeDocument/2006/relationships/image"/><Relationship Id="rId4" Target="https://youtu.be/9cpnKYtJ4EY" TargetMode="External" Type="http://schemas.openxmlformats.org/officeDocument/2006/relationships/video"/><Relationship Id="rId5" Target="../media/image17.png" Type="http://schemas.openxmlformats.org/officeDocument/2006/relationships/image"/><Relationship Id="rId6" Target="../media/image18.svg" Type="http://schemas.openxmlformats.org/officeDocument/2006/relationships/image"/><Relationship Id="rId7" Target="../media/image19.png" Type="http://schemas.openxmlformats.org/officeDocument/2006/relationships/image"/><Relationship Id="rId8" Target="../media/image20.svg" Type="http://schemas.openxmlformats.org/officeDocument/2006/relationships/image"/><Relationship Id="rId9" Target="../media/image21.png" Type="http://schemas.openxmlformats.org/officeDocument/2006/relationships/image"/></Relationships>
</file>

<file path=ppt/slides/_rels/slide5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gif" Type="http://schemas.openxmlformats.org/officeDocument/2006/relationships/image"/><Relationship Id="rId5" Target="https://www.ft.com/content/2d96502f-c34d-4150-aa36-9dc16ffdcad2" TargetMode="External" Type="http://schemas.openxmlformats.org/officeDocument/2006/relationships/hyperlink"/><Relationship Id="rId6" Target="../media/image16.jpeg" Type="http://schemas.openxmlformats.org/officeDocument/2006/relationships/image"/><Relationship Id="rId7" Target="https://youtu.be/aM31RyxSSCw" TargetMode="External" Type="http://schemas.openxmlformats.org/officeDocument/2006/relationships/video"/><Relationship Id="rId8" Target="https://theconversation.com/climate-scientists-concept-of-net-zero-is-a-dangerous-trap-157368" TargetMode="External" Type="http://schemas.openxmlformats.org/officeDocument/2006/relationships/hyperlink"/></Relationships>
</file>

<file path=ppt/slides/_rels/slide6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Relationship Id="rId3" Target="../media/image26.svg" Type="http://schemas.openxmlformats.org/officeDocument/2006/relationships/image"/><Relationship Id="rId4" Target="../media/image27.jpeg" Type="http://schemas.openxmlformats.org/officeDocument/2006/relationships/image"/><Relationship Id="rId5" Target="../media/image28.gif" Type="http://schemas.openxmlformats.org/officeDocument/2006/relationships/image"/><Relationship Id="rId6" Target="../media/image29.png" Type="http://schemas.openxmlformats.org/officeDocument/2006/relationships/image"/><Relationship Id="rId7" Target="../media/image30.svg" Type="http://schemas.openxmlformats.org/officeDocument/2006/relationships/image"/></Relationships>
</file>

<file path=ppt/slides/_rels/slide7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Relationship Id="rId3" Target="../media/image32.svg" Type="http://schemas.openxmlformats.org/officeDocument/2006/relationships/image"/><Relationship Id="rId4" Target="../media/image33.jpeg" Type="http://schemas.openxmlformats.org/officeDocument/2006/relationships/image"/></Relationships>
</file>

<file path=ppt/slides/_rels/slide8.xml.rels><?xml version="1.0" encoding="UTF-8" standalone="no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gif" Type="http://schemas.openxmlformats.org/officeDocument/2006/relationships/image"/><Relationship Id="rId3" Target="../media/image35.gif" Type="http://schemas.openxmlformats.org/officeDocument/2006/relationships/image"/><Relationship Id="rId4" Target="../media/image36.png" Type="http://schemas.openxmlformats.org/officeDocument/2006/relationships/image"/><Relationship Id="rId5" Target="../media/image37.svg" Type="http://schemas.openxmlformats.org/officeDocument/2006/relationships/image"/><Relationship Id="rId6" Target="../media/image38.png" Type="http://schemas.openxmlformats.org/officeDocument/2006/relationships/image"/><Relationship Id="rId7" Target="../media/image39.png" Type="http://schemas.openxmlformats.org/officeDocument/2006/relationships/image"/><Relationship Id="rId8" Target="../media/image40.svg" Type="http://schemas.openxmlformats.org/officeDocument/2006/relationships/image"/><Relationship Id="rId9" Target="../media/image41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3C91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9096893" y="1079145"/>
            <a:ext cx="7842579" cy="8128710"/>
          </a:xfrm>
          <a:custGeom>
            <a:avLst/>
            <a:gdLst/>
            <a:ahLst/>
            <a:cxnLst/>
            <a:rect r="r" b="b" t="t" l="l"/>
            <a:pathLst>
              <a:path h="8128710" w="7842579">
                <a:moveTo>
                  <a:pt x="0" y="0"/>
                </a:moveTo>
                <a:lnTo>
                  <a:pt x="7842579" y="0"/>
                </a:lnTo>
                <a:lnTo>
                  <a:pt x="7842579" y="8128710"/>
                </a:lnTo>
                <a:lnTo>
                  <a:pt x="0" y="81287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5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8522014" y="1905955"/>
            <a:ext cx="8992338" cy="7158835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0" y="-631833"/>
            <a:ext cx="3558497" cy="3558497"/>
          </a:xfrm>
          <a:custGeom>
            <a:avLst/>
            <a:gdLst/>
            <a:ahLst/>
            <a:cxnLst/>
            <a:rect r="r" b="b" t="t" l="l"/>
            <a:pathLst>
              <a:path h="3558497" w="3558497">
                <a:moveTo>
                  <a:pt x="0" y="0"/>
                </a:moveTo>
                <a:lnTo>
                  <a:pt x="3558497" y="0"/>
                </a:lnTo>
                <a:lnTo>
                  <a:pt x="3558497" y="3558497"/>
                </a:lnTo>
                <a:lnTo>
                  <a:pt x="0" y="355849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19370" y="9258300"/>
            <a:ext cx="3239127" cy="878613"/>
          </a:xfrm>
          <a:custGeom>
            <a:avLst/>
            <a:gdLst/>
            <a:ahLst/>
            <a:cxnLst/>
            <a:rect r="r" b="b" t="t" l="l"/>
            <a:pathLst>
              <a:path h="878613" w="3239127">
                <a:moveTo>
                  <a:pt x="0" y="0"/>
                </a:moveTo>
                <a:lnTo>
                  <a:pt x="3239127" y="0"/>
                </a:lnTo>
                <a:lnTo>
                  <a:pt x="3239127" y="878613"/>
                </a:lnTo>
                <a:lnTo>
                  <a:pt x="0" y="87861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3733874" y="8991131"/>
            <a:ext cx="2792240" cy="1295869"/>
          </a:xfrm>
          <a:custGeom>
            <a:avLst/>
            <a:gdLst/>
            <a:ahLst/>
            <a:cxnLst/>
            <a:rect r="r" b="b" t="t" l="l"/>
            <a:pathLst>
              <a:path h="1295869" w="2792240">
                <a:moveTo>
                  <a:pt x="0" y="0"/>
                </a:moveTo>
                <a:lnTo>
                  <a:pt x="2792239" y="0"/>
                </a:lnTo>
                <a:lnTo>
                  <a:pt x="2792239" y="1295869"/>
                </a:lnTo>
                <a:lnTo>
                  <a:pt x="0" y="129586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427434" y="4493502"/>
            <a:ext cx="8516838" cy="9918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82ADD"/>
                </a:solidFill>
                <a:latin typeface="Funtastic"/>
              </a:rPr>
              <a:t>The EU and climate change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728466" y="2574239"/>
            <a:ext cx="3914775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082ADD"/>
                </a:solidFill>
                <a:latin typeface="Funtastic"/>
              </a:rPr>
              <a:t>Topic 5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511717" y="9374074"/>
            <a:ext cx="9012932" cy="5803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82ADD"/>
                </a:solidFill>
                <a:latin typeface="Open Sans Light"/>
              </a:rPr>
              <a:t>CSPE - Strand 2 - LO 2.2, 2.4, 2.10 - 40 minutes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711358" y="6276889"/>
            <a:ext cx="3353991" cy="141033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*European Green Deal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*Net zero</a:t>
            </a:r>
          </a:p>
          <a:p>
            <a:pPr algn="ctr">
              <a:lnSpc>
                <a:spcPts val="3640"/>
              </a:lnSpc>
            </a:pPr>
            <a:r>
              <a:rPr lang="en-US" sz="2600">
                <a:solidFill>
                  <a:srgbClr val="082ADD"/>
                </a:solidFill>
                <a:latin typeface="Funtastic"/>
              </a:rPr>
              <a:t>*Just Transition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2119663"/>
            <a:ext cx="8641345" cy="4365369"/>
          </a:xfrm>
          <a:custGeom>
            <a:avLst/>
            <a:gdLst/>
            <a:ahLst/>
            <a:cxnLst/>
            <a:rect r="r" b="b" t="t" l="l"/>
            <a:pathLst>
              <a:path h="4365369" w="8641345">
                <a:moveTo>
                  <a:pt x="0" y="0"/>
                </a:moveTo>
                <a:lnTo>
                  <a:pt x="8641345" y="0"/>
                </a:lnTo>
                <a:lnTo>
                  <a:pt x="8641345" y="4365369"/>
                </a:lnTo>
                <a:lnTo>
                  <a:pt x="0" y="43653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700716" y="-522319"/>
            <a:ext cx="8229600" cy="8229600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8916600" y="2271309"/>
            <a:ext cx="9260823" cy="8140264"/>
          </a:xfrm>
          <a:custGeom>
            <a:avLst/>
            <a:gdLst/>
            <a:ahLst/>
            <a:cxnLst/>
            <a:rect r="r" b="b" t="t" l="l"/>
            <a:pathLst>
              <a:path h="8140264" w="9260823">
                <a:moveTo>
                  <a:pt x="0" y="0"/>
                </a:moveTo>
                <a:lnTo>
                  <a:pt x="9260824" y="0"/>
                </a:lnTo>
                <a:lnTo>
                  <a:pt x="9260824" y="8140264"/>
                </a:lnTo>
                <a:lnTo>
                  <a:pt x="0" y="81402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5" id="5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1499599" y="0"/>
            <a:ext cx="1998382" cy="2119663"/>
          </a:xfrm>
          <a:prstGeom prst="rect">
            <a:avLst/>
          </a:prstGeom>
        </p:spPr>
      </p:pic>
      <p:sp>
        <p:nvSpPr>
          <p:cNvPr name="TextBox 6" id="6"/>
          <p:cNvSpPr txBox="true"/>
          <p:nvPr/>
        </p:nvSpPr>
        <p:spPr>
          <a:xfrm rot="0">
            <a:off x="4685350" y="89855"/>
            <a:ext cx="10009733" cy="15633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F3C913"/>
                </a:solidFill>
                <a:latin typeface="Funtastic"/>
              </a:rPr>
              <a:t>The EU and the SDGs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0" y="6361780"/>
            <a:ext cx="8641345" cy="37636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AE8E0"/>
                </a:solidFill>
                <a:latin typeface="Funtastic"/>
              </a:rPr>
              <a:t>EU's </a:t>
            </a:r>
            <a:r>
              <a:rPr lang="en-US" sz="5199">
                <a:solidFill>
                  <a:srgbClr val="F3C913"/>
                </a:solidFill>
                <a:latin typeface="Funtastic"/>
              </a:rPr>
              <a:t>priorities </a:t>
            </a:r>
            <a:r>
              <a:rPr lang="en-US" sz="5199">
                <a:solidFill>
                  <a:srgbClr val="FEFFFE"/>
                </a:solidFill>
                <a:latin typeface="Funtastic"/>
              </a:rPr>
              <a:t>are </a:t>
            </a:r>
            <a:r>
              <a:rPr lang="en-US" sz="5199">
                <a:solidFill>
                  <a:srgbClr val="FAE8E0"/>
                </a:solidFill>
                <a:latin typeface="Funtastic"/>
              </a:rPr>
              <a:t>mapped on the </a:t>
            </a:r>
            <a:r>
              <a:rPr lang="en-US" sz="5199">
                <a:solidFill>
                  <a:srgbClr val="F3C913"/>
                </a:solidFill>
                <a:latin typeface="Funtastic"/>
              </a:rPr>
              <a:t>SDGs</a:t>
            </a:r>
            <a:r>
              <a:rPr lang="en-US" sz="5199">
                <a:solidFill>
                  <a:srgbClr val="FAE8E0"/>
                </a:solidFill>
                <a:latin typeface="Funtastic"/>
              </a:rPr>
              <a:t>.</a:t>
            </a:r>
          </a:p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AE8E0"/>
                </a:solidFill>
                <a:latin typeface="Funtastic"/>
              </a:rPr>
              <a:t>Same goals for global </a:t>
            </a:r>
            <a:r>
              <a:rPr lang="en-US" sz="5199">
                <a:solidFill>
                  <a:srgbClr val="F3C913"/>
                </a:solidFill>
                <a:latin typeface="Funtastic"/>
              </a:rPr>
              <a:t>sustainability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254901" y="1516456"/>
            <a:ext cx="3531865" cy="3060494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10932977" y="8642231"/>
            <a:ext cx="7045258" cy="2571519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9914408" y="2073085"/>
            <a:ext cx="7898263" cy="638111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34"/>
              </a:lnSpc>
            </a:pPr>
            <a:r>
              <a:rPr lang="en-US" sz="3024">
                <a:solidFill>
                  <a:srgbClr val="FEFFFE"/>
                </a:solidFill>
                <a:latin typeface="More Sugar Thin"/>
              </a:rPr>
              <a:t>This is the </a:t>
            </a:r>
            <a:r>
              <a:rPr lang="en-US" sz="3024">
                <a:solidFill>
                  <a:srgbClr val="F3C913"/>
                </a:solidFill>
                <a:latin typeface="More Sugar Thin"/>
              </a:rPr>
              <a:t>EU’s flagship climate change and environmental sustainability</a:t>
            </a:r>
            <a:r>
              <a:rPr lang="en-US" sz="3024">
                <a:solidFill>
                  <a:srgbClr val="FEFFFE"/>
                </a:solidFill>
                <a:latin typeface="More Sugar Thin"/>
              </a:rPr>
              <a:t> programme. </a:t>
            </a:r>
          </a:p>
          <a:p>
            <a:pPr algn="ctr">
              <a:lnSpc>
                <a:spcPts val="4234"/>
              </a:lnSpc>
            </a:pPr>
          </a:p>
          <a:p>
            <a:pPr algn="ctr">
              <a:lnSpc>
                <a:spcPts val="4234"/>
              </a:lnSpc>
            </a:pPr>
            <a:r>
              <a:rPr lang="en-US" sz="3024">
                <a:solidFill>
                  <a:srgbClr val="FEFFFE"/>
                </a:solidFill>
                <a:latin typeface="More Sugar Thin"/>
              </a:rPr>
              <a:t>Introduced first in December 2019, it aims to </a:t>
            </a:r>
            <a:r>
              <a:rPr lang="en-US" sz="3024">
                <a:solidFill>
                  <a:srgbClr val="F3C913"/>
                </a:solidFill>
                <a:latin typeface="More Sugar Thin"/>
              </a:rPr>
              <a:t>radically change the European economy and society</a:t>
            </a:r>
            <a:r>
              <a:rPr lang="en-US" sz="3024">
                <a:solidFill>
                  <a:srgbClr val="FEFFFE"/>
                </a:solidFill>
                <a:latin typeface="More Sugar Thin"/>
              </a:rPr>
              <a:t> over the coming decades. </a:t>
            </a:r>
          </a:p>
          <a:p>
            <a:pPr algn="ctr">
              <a:lnSpc>
                <a:spcPts val="4234"/>
              </a:lnSpc>
            </a:pPr>
          </a:p>
          <a:p>
            <a:pPr algn="ctr">
              <a:lnSpc>
                <a:spcPts val="4234"/>
              </a:lnSpc>
            </a:pPr>
            <a:r>
              <a:rPr lang="en-US" sz="3024">
                <a:solidFill>
                  <a:srgbClr val="FEFFFE"/>
                </a:solidFill>
                <a:latin typeface="More Sugar Thin"/>
              </a:rPr>
              <a:t>It is </a:t>
            </a:r>
            <a:r>
              <a:rPr lang="en-US" sz="3024">
                <a:solidFill>
                  <a:srgbClr val="F3C913"/>
                </a:solidFill>
                <a:latin typeface="More Sugar Thin"/>
              </a:rPr>
              <a:t>exceptionally wide-ranging </a:t>
            </a:r>
            <a:r>
              <a:rPr lang="en-US" sz="3024">
                <a:solidFill>
                  <a:srgbClr val="FEFFFE"/>
                </a:solidFill>
                <a:latin typeface="More Sugar Thin"/>
              </a:rPr>
              <a:t>in its scope: as well as covering </a:t>
            </a:r>
            <a:r>
              <a:rPr lang="en-US" sz="3024">
                <a:solidFill>
                  <a:srgbClr val="F3C913"/>
                </a:solidFill>
                <a:latin typeface="More Sugar Thin"/>
              </a:rPr>
              <a:t>energy, transport, buildings, and agriculture</a:t>
            </a:r>
            <a:r>
              <a:rPr lang="en-US" sz="3024">
                <a:solidFill>
                  <a:srgbClr val="FEFFFE"/>
                </a:solidFill>
                <a:latin typeface="More Sugar Thin"/>
              </a:rPr>
              <a:t>, it also captures themes such as trade, investment, and the EU’s relations with the rest of the world.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-255294" y="3021872"/>
            <a:ext cx="10472632" cy="7408383"/>
          </a:xfrm>
          <a:custGeom>
            <a:avLst/>
            <a:gdLst/>
            <a:ahLst/>
            <a:cxnLst/>
            <a:rect r="r" b="b" t="t" l="l"/>
            <a:pathLst>
              <a:path h="7408383" w="10472632">
                <a:moveTo>
                  <a:pt x="0" y="0"/>
                </a:moveTo>
                <a:lnTo>
                  <a:pt x="10472632" y="0"/>
                </a:lnTo>
                <a:lnTo>
                  <a:pt x="10472632" y="7408383"/>
                </a:lnTo>
                <a:lnTo>
                  <a:pt x="0" y="740838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6" id="6"/>
          <p:cNvPicPr>
            <a:picLocks noChangeAspect="true"/>
          </p:cNvPicPr>
          <p:nvPr/>
        </p:nvPicPr>
        <p:blipFill>
          <a:blip r:embed="rId5"/>
          <a:srcRect l="0" t="89" r="0" b="89"/>
          <a:stretch>
            <a:fillRect/>
          </a:stretch>
        </p:blipFill>
        <p:spPr>
          <a:xfrm flipH="false" flipV="false" rot="0">
            <a:off x="5472335" y="1400016"/>
            <a:ext cx="2756505" cy="2572738"/>
          </a:xfrm>
          <a:prstGeom prst="rect">
            <a:avLst/>
          </a:prstGeom>
        </p:spPr>
      </p:pic>
      <p:sp>
        <p:nvSpPr>
          <p:cNvPr name="TextBox 7" id="7"/>
          <p:cNvSpPr txBox="true"/>
          <p:nvPr/>
        </p:nvSpPr>
        <p:spPr>
          <a:xfrm rot="0">
            <a:off x="1557068" y="-139853"/>
            <a:ext cx="16255603" cy="153986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200"/>
              </a:lnSpc>
            </a:pPr>
            <a:r>
              <a:rPr lang="en-US" sz="8000">
                <a:solidFill>
                  <a:srgbClr val="F3C913"/>
                </a:solidFill>
                <a:latin typeface="Funtastic"/>
              </a:rPr>
              <a:t>What is the European Green Deal?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0">
            <a:off x="500943" y="1667833"/>
            <a:ext cx="5320760" cy="4042087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>
            <a:videoFile r:link="rId4"/>
          </p:nvPr>
        </p:nvPicPr>
        <p:blipFill>
          <a:blip r:embed="rId3"/>
          <a:stretch>
            <a:fillRect/>
          </a:stretch>
        </p:blipFill>
        <p:spPr>
          <a:xfrm rot="0">
            <a:off x="6286500" y="1596750"/>
            <a:ext cx="10972800" cy="6172199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2513619" y="9342577"/>
            <a:ext cx="3209585" cy="678025"/>
          </a:xfrm>
          <a:custGeom>
            <a:avLst/>
            <a:gdLst/>
            <a:ahLst/>
            <a:cxnLst/>
            <a:rect r="r" b="b" t="t" l="l"/>
            <a:pathLst>
              <a:path h="678025" w="3209585">
                <a:moveTo>
                  <a:pt x="0" y="0"/>
                </a:moveTo>
                <a:lnTo>
                  <a:pt x="3209585" y="0"/>
                </a:lnTo>
                <a:lnTo>
                  <a:pt x="3209585" y="678024"/>
                </a:lnTo>
                <a:lnTo>
                  <a:pt x="0" y="67802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97698" y="8121677"/>
            <a:ext cx="2017119" cy="1621069"/>
          </a:xfrm>
          <a:custGeom>
            <a:avLst/>
            <a:gdLst/>
            <a:ahLst/>
            <a:cxnLst/>
            <a:rect r="r" b="b" t="t" l="l"/>
            <a:pathLst>
              <a:path h="1621069" w="2017119">
                <a:moveTo>
                  <a:pt x="0" y="0"/>
                </a:moveTo>
                <a:lnTo>
                  <a:pt x="2017119" y="0"/>
                </a:lnTo>
                <a:lnTo>
                  <a:pt x="2017119" y="1621069"/>
                </a:lnTo>
                <a:lnTo>
                  <a:pt x="0" y="162106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847143" y="8016599"/>
            <a:ext cx="2165323" cy="2165323"/>
          </a:xfrm>
          <a:custGeom>
            <a:avLst/>
            <a:gdLst/>
            <a:ahLst/>
            <a:cxnLst/>
            <a:rect r="r" b="b" t="t" l="l"/>
            <a:pathLst>
              <a:path h="2165323" w="2165323">
                <a:moveTo>
                  <a:pt x="0" y="0"/>
                </a:moveTo>
                <a:lnTo>
                  <a:pt x="2165323" y="0"/>
                </a:lnTo>
                <a:lnTo>
                  <a:pt x="2165323" y="2165323"/>
                </a:lnTo>
                <a:lnTo>
                  <a:pt x="0" y="21653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586491" y="40932"/>
            <a:ext cx="15181064" cy="131063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9660"/>
              </a:lnSpc>
            </a:pPr>
            <a:r>
              <a:rPr lang="en-US" sz="6900">
                <a:solidFill>
                  <a:srgbClr val="F3C913"/>
                </a:solidFill>
                <a:latin typeface="Funtastic"/>
              </a:rPr>
              <a:t>The EU's influence on climate change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2215049" y="7754307"/>
            <a:ext cx="4927589" cy="221836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81"/>
              </a:lnSpc>
            </a:pPr>
            <a:r>
              <a:rPr lang="en-US" sz="4201">
                <a:solidFill>
                  <a:srgbClr val="FFFFFF"/>
                </a:solidFill>
                <a:latin typeface="More Sugar Thin"/>
              </a:rPr>
              <a:t>The EU as first </a:t>
            </a:r>
            <a:r>
              <a:rPr lang="en-US" sz="4201">
                <a:solidFill>
                  <a:srgbClr val="F3C913"/>
                </a:solidFill>
                <a:latin typeface="More Sugar Thin"/>
              </a:rPr>
              <a:t>carbon neutral </a:t>
            </a:r>
            <a:r>
              <a:rPr lang="en-US" sz="4201">
                <a:solidFill>
                  <a:srgbClr val="FFFFFF"/>
                </a:solidFill>
                <a:latin typeface="More Sugar Thin"/>
              </a:rPr>
              <a:t>bloc by 2050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8029686" y="7758097"/>
            <a:ext cx="4829335" cy="22625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020"/>
              </a:lnSpc>
            </a:pPr>
            <a:r>
              <a:rPr lang="en-US" sz="4300">
                <a:solidFill>
                  <a:srgbClr val="FEFFFE"/>
                </a:solidFill>
                <a:latin typeface="More Sugar Thin"/>
              </a:rPr>
              <a:t>Cutting emissions by </a:t>
            </a:r>
            <a:r>
              <a:rPr lang="en-US" sz="4300">
                <a:solidFill>
                  <a:srgbClr val="F3C913"/>
                </a:solidFill>
                <a:latin typeface="More Sugar Thin"/>
              </a:rPr>
              <a:t>at least 55%</a:t>
            </a:r>
            <a:r>
              <a:rPr lang="en-US" sz="4300">
                <a:solidFill>
                  <a:srgbClr val="FEFFFE"/>
                </a:solidFill>
                <a:latin typeface="More Sugar Thin"/>
              </a:rPr>
              <a:t> by 2030 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340051" y="325210"/>
            <a:ext cx="2800942" cy="2778579"/>
          </a:xfrm>
          <a:custGeom>
            <a:avLst/>
            <a:gdLst/>
            <a:ahLst/>
            <a:cxnLst/>
            <a:rect r="r" b="b" t="t" l="l"/>
            <a:pathLst>
              <a:path h="2778579" w="2800942">
                <a:moveTo>
                  <a:pt x="0" y="0"/>
                </a:moveTo>
                <a:lnTo>
                  <a:pt x="2800942" y="0"/>
                </a:lnTo>
                <a:lnTo>
                  <a:pt x="2800942" y="2778580"/>
                </a:lnTo>
                <a:lnTo>
                  <a:pt x="0" y="277858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3" id="3"/>
          <p:cNvPicPr>
            <a:picLocks noChangeAspect="true"/>
          </p:cNvPicPr>
          <p:nvPr/>
        </p:nvPicPr>
        <p:blipFill>
          <a:blip r:embed="rId4"/>
          <a:srcRect l="0" t="0" r="0" b="0"/>
          <a:stretch>
            <a:fillRect/>
          </a:stretch>
        </p:blipFill>
        <p:spPr>
          <a:xfrm flipH="false" flipV="false" rot="0">
            <a:off x="2740522" y="1634218"/>
            <a:ext cx="3984291" cy="4216181"/>
          </a:xfrm>
          <a:prstGeom prst="rect">
            <a:avLst/>
          </a:prstGeom>
        </p:spPr>
      </p:pic>
      <p:sp>
        <p:nvSpPr>
          <p:cNvPr name="TextBox 4" id="4"/>
          <p:cNvSpPr txBox="true"/>
          <p:nvPr/>
        </p:nvSpPr>
        <p:spPr>
          <a:xfrm rot="0">
            <a:off x="5025989" y="-9525"/>
            <a:ext cx="12640568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Remember key concept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888544" y="1720008"/>
            <a:ext cx="7148609" cy="15853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1676"/>
              </a:lnSpc>
            </a:pPr>
            <a:r>
              <a:rPr lang="en-US" sz="8340">
                <a:solidFill>
                  <a:srgbClr val="F3C913"/>
                </a:solidFill>
                <a:latin typeface="Funtastic"/>
              </a:rPr>
              <a:t>NET ZERO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7088862" y="3257710"/>
            <a:ext cx="10935685" cy="63059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580"/>
              </a:lnSpc>
            </a:pPr>
            <a:r>
              <a:rPr lang="en-US" sz="2557">
                <a:solidFill>
                  <a:srgbClr val="FEFFFE"/>
                </a:solidFill>
                <a:latin typeface="More Sugar Thin"/>
              </a:rPr>
              <a:t>We need to </a:t>
            </a:r>
            <a:r>
              <a:rPr lang="en-US" sz="2557" u="sng">
                <a:solidFill>
                  <a:srgbClr val="F3C913"/>
                </a:solidFill>
                <a:latin typeface="More Sugar Thin"/>
              </a:rPr>
              <a:t>remove greenhouse gases</a:t>
            </a:r>
            <a:r>
              <a:rPr lang="en-US" sz="2557">
                <a:solidFill>
                  <a:srgbClr val="FEFFFE"/>
                </a:solidFill>
                <a:latin typeface="More Sugar Thin"/>
              </a:rPr>
              <a:t> – the gases that cause climate change – from our economy as much and as soon as possible. </a:t>
            </a:r>
          </a:p>
          <a:p>
            <a:pPr algn="ctr">
              <a:lnSpc>
                <a:spcPts val="3580"/>
              </a:lnSpc>
            </a:pPr>
            <a:r>
              <a:rPr lang="en-US" sz="2557">
                <a:solidFill>
                  <a:srgbClr val="FEFFFE"/>
                </a:solidFill>
                <a:latin typeface="More Sugar Thin"/>
              </a:rPr>
              <a:t>However, some sources of greenhouse gases are very difficult, if not impossible, to completely eliminate. </a:t>
            </a:r>
          </a:p>
          <a:p>
            <a:pPr algn="ctr">
              <a:lnSpc>
                <a:spcPts val="3580"/>
              </a:lnSpc>
            </a:pPr>
          </a:p>
          <a:p>
            <a:pPr algn="ctr">
              <a:lnSpc>
                <a:spcPts val="3580"/>
              </a:lnSpc>
            </a:pPr>
            <a:r>
              <a:rPr lang="en-US" sz="2557">
                <a:solidFill>
                  <a:srgbClr val="FEFFFE"/>
                </a:solidFill>
                <a:latin typeface="More Sugar Thin"/>
              </a:rPr>
              <a:t>The idea of </a:t>
            </a:r>
            <a:r>
              <a:rPr lang="en-US" sz="2557">
                <a:solidFill>
                  <a:srgbClr val="F3C913"/>
                </a:solidFill>
                <a:latin typeface="More Sugar Thin"/>
              </a:rPr>
              <a:t>“net zero”</a:t>
            </a:r>
            <a:r>
              <a:rPr lang="en-US" sz="2557">
                <a:solidFill>
                  <a:srgbClr val="FEFFFE"/>
                </a:solidFill>
                <a:latin typeface="More Sugar Thin"/>
              </a:rPr>
              <a:t> is that we would </a:t>
            </a:r>
            <a:r>
              <a:rPr lang="en-US" sz="2557">
                <a:solidFill>
                  <a:srgbClr val="F3C913"/>
                </a:solidFill>
                <a:latin typeface="More Sugar Thin"/>
              </a:rPr>
              <a:t>balance any remaining emissions by removing emissions from the atmosphere. </a:t>
            </a:r>
          </a:p>
          <a:p>
            <a:pPr algn="ctr">
              <a:lnSpc>
                <a:spcPts val="3580"/>
              </a:lnSpc>
            </a:pPr>
            <a:r>
              <a:rPr lang="en-US" sz="2557">
                <a:solidFill>
                  <a:srgbClr val="FEFFFE"/>
                </a:solidFill>
                <a:latin typeface="More Sugar Thin"/>
              </a:rPr>
              <a:t>Some ways of removing emissions are natural and well-known – such as the</a:t>
            </a:r>
            <a:r>
              <a:rPr lang="en-US" sz="2557">
                <a:solidFill>
                  <a:srgbClr val="F3C913"/>
                </a:solidFill>
                <a:latin typeface="More Sugar Thin"/>
              </a:rPr>
              <a:t> oceans and forests</a:t>
            </a:r>
            <a:r>
              <a:rPr lang="en-US" sz="2557">
                <a:solidFill>
                  <a:srgbClr val="FEFFFE"/>
                </a:solidFill>
                <a:latin typeface="More Sugar Thin"/>
              </a:rPr>
              <a:t>, which suck carbon dioxide out of the atmosphere. Other approaches involve technologies that have not yet been fully proven.</a:t>
            </a:r>
          </a:p>
          <a:p>
            <a:pPr algn="ctr">
              <a:lnSpc>
                <a:spcPts val="3580"/>
              </a:lnSpc>
            </a:pPr>
          </a:p>
          <a:p>
            <a:pPr algn="ctr">
              <a:lnSpc>
                <a:spcPts val="3720"/>
              </a:lnSpc>
            </a:pPr>
            <a:r>
              <a:rPr lang="en-US" sz="2657">
                <a:solidFill>
                  <a:srgbClr val="FEFFFE"/>
                </a:solidFill>
                <a:latin typeface="More Sugar Thin"/>
              </a:rPr>
              <a:t>Some say it's a bad concept because it helps perpetuate a belief that technology will save us. It </a:t>
            </a:r>
            <a:r>
              <a:rPr lang="en-US" sz="2657">
                <a:solidFill>
                  <a:srgbClr val="F3C913"/>
                </a:solidFill>
                <a:latin typeface="More Sugar Thin"/>
                <a:hlinkClick r:id="rId5" tooltip="https://www.ft.com/content/2d96502f-c34d-4150-aa36-9dc16ffdcad2"/>
              </a:rPr>
              <a:t>diminishes</a:t>
            </a:r>
            <a:r>
              <a:rPr lang="en-US" sz="2657">
                <a:solidFill>
                  <a:srgbClr val="F3C913"/>
                </a:solidFill>
                <a:latin typeface="More Sugar Thin"/>
              </a:rPr>
              <a:t> the sense of urgency</a:t>
            </a:r>
            <a:r>
              <a:rPr lang="en-US" sz="2657">
                <a:solidFill>
                  <a:srgbClr val="FEFFFE"/>
                </a:solidFill>
                <a:latin typeface="More Sugar Thin"/>
              </a:rPr>
              <a:t> surrounding the need to curb emissions now.</a:t>
            </a:r>
          </a:p>
        </p:txBody>
      </p:sp>
      <p:pic>
        <p:nvPicPr>
          <p:cNvPr name="Picture 7" id="7"/>
          <p:cNvPicPr>
            <a:picLocks noChangeAspect="true"/>
          </p:cNvPicPr>
          <p:nvPr>
            <a:videoFile r:link="rId7"/>
          </p:nvPr>
        </p:nvPicPr>
        <p:blipFill>
          <a:blip r:embed="rId6"/>
          <a:stretch>
            <a:fillRect/>
          </a:stretch>
        </p:blipFill>
        <p:spPr>
          <a:xfrm rot="0">
            <a:off x="145658" y="6054067"/>
            <a:ext cx="6755674" cy="3800066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971785" y="9430355"/>
            <a:ext cx="3050232" cy="6470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59"/>
              </a:lnSpc>
            </a:pPr>
            <a:r>
              <a:rPr lang="en-US" sz="3399">
                <a:solidFill>
                  <a:srgbClr val="000000"/>
                </a:solidFill>
                <a:latin typeface="Funtastic"/>
              </a:rPr>
              <a:t>More info </a:t>
            </a:r>
            <a:r>
              <a:rPr lang="en-US" sz="3399" u="sng">
                <a:solidFill>
                  <a:srgbClr val="000000"/>
                </a:solidFill>
                <a:latin typeface="Funtastic"/>
                <a:hlinkClick r:id="rId8" tooltip="https://theconversation.com/climate-scientists-concept-of-net-zero-is-a-dangerous-trap-157368"/>
              </a:rPr>
              <a:t>here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650339" y="810934"/>
            <a:ext cx="3177864" cy="3284614"/>
          </a:xfrm>
          <a:custGeom>
            <a:avLst/>
            <a:gdLst/>
            <a:ahLst/>
            <a:cxnLst/>
            <a:rect r="r" b="b" t="t" l="l"/>
            <a:pathLst>
              <a:path h="3284614" w="3177864">
                <a:moveTo>
                  <a:pt x="0" y="0"/>
                </a:moveTo>
                <a:lnTo>
                  <a:pt x="3177864" y="0"/>
                </a:lnTo>
                <a:lnTo>
                  <a:pt x="3177864" y="3284614"/>
                </a:lnTo>
                <a:lnTo>
                  <a:pt x="0" y="328461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529926" y="810934"/>
            <a:ext cx="4200797" cy="3150597"/>
          </a:xfrm>
          <a:custGeom>
            <a:avLst/>
            <a:gdLst/>
            <a:ahLst/>
            <a:cxnLst/>
            <a:rect r="r" b="b" t="t" l="l"/>
            <a:pathLst>
              <a:path h="3150597" w="4200797">
                <a:moveTo>
                  <a:pt x="0" y="0"/>
                </a:moveTo>
                <a:lnTo>
                  <a:pt x="4200797" y="0"/>
                </a:lnTo>
                <a:lnTo>
                  <a:pt x="4200797" y="3150597"/>
                </a:lnTo>
                <a:lnTo>
                  <a:pt x="0" y="315059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pic>
        <p:nvPicPr>
          <p:cNvPr name="Picture 4" id="4"/>
          <p:cNvPicPr>
            <a:picLocks noChangeAspect="true"/>
          </p:cNvPicPr>
          <p:nvPr/>
        </p:nvPicPr>
        <p:blipFill>
          <a:blip r:embed="rId5"/>
          <a:srcRect l="0" t="0" r="0" b="0"/>
          <a:stretch>
            <a:fillRect/>
          </a:stretch>
        </p:blipFill>
        <p:spPr>
          <a:xfrm flipH="false" flipV="false" rot="0">
            <a:off x="5986417" y="2115779"/>
            <a:ext cx="2374674" cy="2450562"/>
          </a:xfrm>
          <a:prstGeom prst="rect">
            <a:avLst/>
          </a:prstGeom>
        </p:spPr>
      </p:pic>
      <p:sp>
        <p:nvSpPr>
          <p:cNvPr name="Freeform 5" id="5"/>
          <p:cNvSpPr/>
          <p:nvPr/>
        </p:nvSpPr>
        <p:spPr>
          <a:xfrm flipH="false" flipV="false" rot="0">
            <a:off x="10211525" y="2314772"/>
            <a:ext cx="3094168" cy="2444393"/>
          </a:xfrm>
          <a:custGeom>
            <a:avLst/>
            <a:gdLst/>
            <a:ahLst/>
            <a:cxnLst/>
            <a:rect r="r" b="b" t="t" l="l"/>
            <a:pathLst>
              <a:path h="2444393" w="3094168">
                <a:moveTo>
                  <a:pt x="0" y="0"/>
                </a:moveTo>
                <a:lnTo>
                  <a:pt x="3094168" y="0"/>
                </a:lnTo>
                <a:lnTo>
                  <a:pt x="3094168" y="2444392"/>
                </a:lnTo>
                <a:lnTo>
                  <a:pt x="0" y="244439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206305" y="136853"/>
            <a:ext cx="7875389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Just transition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484541" y="5095875"/>
            <a:ext cx="15537404" cy="416300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167"/>
              </a:lnSpc>
            </a:pPr>
            <a:r>
              <a:rPr lang="en-US" sz="2977">
                <a:solidFill>
                  <a:srgbClr val="FEFFFE"/>
                </a:solidFill>
                <a:latin typeface="More Sugar Thin"/>
              </a:rPr>
              <a:t>This is the idea that, as we transition away from fossil fuels and other forms of pollution, we </a:t>
            </a:r>
            <a:r>
              <a:rPr lang="en-US" sz="2977">
                <a:solidFill>
                  <a:srgbClr val="F3C913"/>
                </a:solidFill>
                <a:latin typeface="More Sugar Thin"/>
              </a:rPr>
              <a:t>need to protect workers and communities whose lives and livelihoods are dependent on those industries and activities.</a:t>
            </a:r>
            <a:r>
              <a:rPr lang="en-US" sz="2977">
                <a:solidFill>
                  <a:srgbClr val="FEFFFE"/>
                </a:solidFill>
                <a:latin typeface="More Sugar Thin"/>
              </a:rPr>
              <a:t> </a:t>
            </a:r>
          </a:p>
          <a:p>
            <a:pPr algn="ctr">
              <a:lnSpc>
                <a:spcPts val="4167"/>
              </a:lnSpc>
            </a:pPr>
          </a:p>
          <a:p>
            <a:pPr algn="ctr">
              <a:lnSpc>
                <a:spcPts val="4167"/>
              </a:lnSpc>
            </a:pPr>
            <a:r>
              <a:rPr lang="en-US" sz="2977">
                <a:solidFill>
                  <a:srgbClr val="FEFFFE"/>
                </a:solidFill>
                <a:latin typeface="More Sugar Thin"/>
              </a:rPr>
              <a:t>Here in Ireland, a prominent example is the extraction of peat from bogs, which is a highly damaging activity. A just transition approach says that we should </a:t>
            </a:r>
            <a:r>
              <a:rPr lang="en-US" sz="2977">
                <a:solidFill>
                  <a:srgbClr val="F3C913"/>
                </a:solidFill>
                <a:latin typeface="More Sugar Thin"/>
              </a:rPr>
              <a:t>protect </a:t>
            </a:r>
            <a:r>
              <a:rPr lang="en-US" sz="2977">
                <a:solidFill>
                  <a:srgbClr val="FEFFFE"/>
                </a:solidFill>
                <a:latin typeface="More Sugar Thin"/>
              </a:rPr>
              <a:t>those workers and communities that lose out from our move away from reliance on peat, </a:t>
            </a:r>
            <a:r>
              <a:rPr lang="en-US" sz="2977">
                <a:solidFill>
                  <a:srgbClr val="F3C913"/>
                </a:solidFill>
                <a:latin typeface="More Sugar Thin"/>
              </a:rPr>
              <a:t>through new jobs, retraining, early retirement schemes, and other supports.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5106860" y="180767"/>
            <a:ext cx="2843928" cy="2826153"/>
          </a:xfrm>
          <a:custGeom>
            <a:avLst/>
            <a:gdLst/>
            <a:ahLst/>
            <a:cxnLst/>
            <a:rect r="r" b="b" t="t" l="l"/>
            <a:pathLst>
              <a:path h="2826153" w="2843928">
                <a:moveTo>
                  <a:pt x="0" y="0"/>
                </a:moveTo>
                <a:lnTo>
                  <a:pt x="2843928" y="0"/>
                </a:lnTo>
                <a:lnTo>
                  <a:pt x="2843928" y="2826153"/>
                </a:lnTo>
                <a:lnTo>
                  <a:pt x="0" y="28261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5695504" y="3006920"/>
            <a:ext cx="11498121" cy="6667313"/>
          </a:xfrm>
          <a:custGeom>
            <a:avLst/>
            <a:gdLst/>
            <a:ahLst/>
            <a:cxnLst/>
            <a:rect r="r" b="b" t="t" l="l"/>
            <a:pathLst>
              <a:path h="6667313" w="11498121">
                <a:moveTo>
                  <a:pt x="0" y="0"/>
                </a:moveTo>
                <a:lnTo>
                  <a:pt x="11498120" y="0"/>
                </a:lnTo>
                <a:lnTo>
                  <a:pt x="11498120" y="6667313"/>
                </a:lnTo>
                <a:lnTo>
                  <a:pt x="0" y="666731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695504" y="-9525"/>
            <a:ext cx="6896993" cy="1724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599"/>
              </a:lnSpc>
            </a:pPr>
            <a:r>
              <a:rPr lang="en-US" sz="9000">
                <a:solidFill>
                  <a:srgbClr val="F3C913"/>
                </a:solidFill>
                <a:latin typeface="Funtastic"/>
              </a:rPr>
              <a:t>Your turn...  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0" y="3341964"/>
            <a:ext cx="5248113" cy="50751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308"/>
              </a:lnSpc>
            </a:pPr>
            <a:r>
              <a:rPr lang="en-US" sz="3791">
                <a:solidFill>
                  <a:srgbClr val="F3C913"/>
                </a:solidFill>
                <a:latin typeface="Funtastic"/>
              </a:rPr>
              <a:t>Analyse this meme</a:t>
            </a:r>
          </a:p>
          <a:p>
            <a:pPr algn="ctr">
              <a:lnSpc>
                <a:spcPts val="4328"/>
              </a:lnSpc>
            </a:pPr>
          </a:p>
          <a:p>
            <a:pPr algn="ctr" marL="667487" indent="-333744" lvl="1">
              <a:lnSpc>
                <a:spcPts val="4328"/>
              </a:lnSpc>
              <a:buFont typeface="Arial"/>
              <a:buChar char="•"/>
            </a:pPr>
            <a:r>
              <a:rPr lang="en-US" sz="3091">
                <a:solidFill>
                  <a:srgbClr val="FEFFFE"/>
                </a:solidFill>
                <a:latin typeface="More Sugar Thin"/>
              </a:rPr>
              <a:t>What do you think the message is?</a:t>
            </a:r>
          </a:p>
          <a:p>
            <a:pPr algn="ctr" marL="667487" indent="-333744" lvl="1">
              <a:lnSpc>
                <a:spcPts val="4328"/>
              </a:lnSpc>
              <a:buFont typeface="Arial"/>
              <a:buChar char="•"/>
            </a:pPr>
            <a:r>
              <a:rPr lang="en-US" sz="3091">
                <a:solidFill>
                  <a:srgbClr val="FEFFFE"/>
                </a:solidFill>
                <a:latin typeface="More Sugar Thin"/>
              </a:rPr>
              <a:t>Do you agree with the message?</a:t>
            </a:r>
          </a:p>
          <a:p>
            <a:pPr algn="ctr" marL="667487" indent="-333744" lvl="1">
              <a:lnSpc>
                <a:spcPts val="4328"/>
              </a:lnSpc>
              <a:buFont typeface="Arial"/>
              <a:buChar char="•"/>
            </a:pPr>
            <a:r>
              <a:rPr lang="en-US" sz="3091">
                <a:solidFill>
                  <a:srgbClr val="FEFFFE"/>
                </a:solidFill>
                <a:latin typeface="More Sugar Thin"/>
              </a:rPr>
              <a:t>What would you add or take away to change this meme?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878D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name="Picture 2" id="2"/>
          <p:cNvPicPr>
            <a:picLocks noChangeAspect="true"/>
          </p:cNvPicPr>
          <p:nvPr/>
        </p:nvPicPr>
        <p:blipFill>
          <a:blip r:embed="rId2"/>
          <a:srcRect l="0" t="0" r="0" b="0"/>
          <a:stretch>
            <a:fillRect/>
          </a:stretch>
        </p:blipFill>
        <p:spPr>
          <a:xfrm flipH="false" flipV="false" rot="-5400000">
            <a:off x="5618832" y="2215409"/>
            <a:ext cx="9971445" cy="8087950"/>
          </a:xfrm>
          <a:prstGeom prst="rect">
            <a:avLst/>
          </a:prstGeom>
        </p:spPr>
      </p:pic>
      <p:pic>
        <p:nvPicPr>
          <p:cNvPr name="Picture 3" id="3"/>
          <p:cNvPicPr>
            <a:picLocks noChangeAspect="true"/>
          </p:cNvPicPr>
          <p:nvPr/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7405310" y="3713828"/>
            <a:ext cx="7243219" cy="5091111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3135404" y="6106654"/>
            <a:ext cx="2597739" cy="2597739"/>
          </a:xfrm>
          <a:custGeom>
            <a:avLst/>
            <a:gdLst/>
            <a:ahLst/>
            <a:cxnLst/>
            <a:rect r="r" b="b" t="t" l="l"/>
            <a:pathLst>
              <a:path h="2597739" w="2597739">
                <a:moveTo>
                  <a:pt x="0" y="0"/>
                </a:moveTo>
                <a:lnTo>
                  <a:pt x="2597740" y="0"/>
                </a:lnTo>
                <a:lnTo>
                  <a:pt x="2597740" y="2597739"/>
                </a:lnTo>
                <a:lnTo>
                  <a:pt x="0" y="25977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801233" y="502286"/>
            <a:ext cx="3172323" cy="3172323"/>
          </a:xfrm>
          <a:custGeom>
            <a:avLst/>
            <a:gdLst/>
            <a:ahLst/>
            <a:cxnLst/>
            <a:rect r="r" b="b" t="t" l="l"/>
            <a:pathLst>
              <a:path h="3172323" w="3172323">
                <a:moveTo>
                  <a:pt x="0" y="0"/>
                </a:moveTo>
                <a:lnTo>
                  <a:pt x="3172323" y="0"/>
                </a:lnTo>
                <a:lnTo>
                  <a:pt x="3172323" y="3172324"/>
                </a:lnTo>
                <a:lnTo>
                  <a:pt x="0" y="317232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5281159" y="6106654"/>
            <a:ext cx="2374211" cy="2374211"/>
          </a:xfrm>
          <a:custGeom>
            <a:avLst/>
            <a:gdLst/>
            <a:ahLst/>
            <a:cxnLst/>
            <a:rect r="r" b="b" t="t" l="l"/>
            <a:pathLst>
              <a:path h="2374211" w="2374211">
                <a:moveTo>
                  <a:pt x="0" y="0"/>
                </a:moveTo>
                <a:lnTo>
                  <a:pt x="2374211" y="0"/>
                </a:lnTo>
                <a:lnTo>
                  <a:pt x="2374211" y="2374211"/>
                </a:lnTo>
                <a:lnTo>
                  <a:pt x="0" y="237421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94640" y="2088448"/>
            <a:ext cx="3347047" cy="3347047"/>
          </a:xfrm>
          <a:custGeom>
            <a:avLst/>
            <a:gdLst/>
            <a:ahLst/>
            <a:cxnLst/>
            <a:rect r="r" b="b" t="t" l="l"/>
            <a:pathLst>
              <a:path h="3347047" w="3347047">
                <a:moveTo>
                  <a:pt x="0" y="0"/>
                </a:moveTo>
                <a:lnTo>
                  <a:pt x="3347047" y="0"/>
                </a:lnTo>
                <a:lnTo>
                  <a:pt x="3347047" y="3347047"/>
                </a:lnTo>
                <a:lnTo>
                  <a:pt x="0" y="334704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490714" y="612069"/>
            <a:ext cx="13957828" cy="93038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>
              <a:lnSpc>
                <a:spcPts val="6334"/>
              </a:lnSpc>
            </a:pPr>
            <a:r>
              <a:rPr lang="en-US" sz="5758">
                <a:solidFill>
                  <a:srgbClr val="FFFFFF"/>
                </a:solidFill>
                <a:latin typeface="Funtastic Bold"/>
              </a:rPr>
              <a:t>If you're curious, contact us, follow us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4037685" y="3898689"/>
            <a:ext cx="4699419" cy="7754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341"/>
              </a:lnSpc>
            </a:pPr>
            <a:r>
              <a:rPr lang="en-US" sz="4529">
                <a:solidFill>
                  <a:srgbClr val="FFFFFF"/>
                </a:solidFill>
                <a:latin typeface="Open Sans"/>
              </a:rPr>
              <a:t>@dab.the.eu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2656869" y="8638626"/>
            <a:ext cx="3554809" cy="88709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@dabtheeu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3575328" y="2259512"/>
            <a:ext cx="5970503" cy="27349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FFFF"/>
                </a:solidFill>
                <a:latin typeface="Open Sans"/>
              </a:rPr>
              <a:t>Hub in Active European Citizenship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4648529" y="8637718"/>
            <a:ext cx="3639471" cy="56314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564"/>
              </a:lnSpc>
            </a:pPr>
            <a:r>
              <a:rPr lang="en-US" sz="3260">
                <a:solidFill>
                  <a:srgbClr val="FFFFFF"/>
                </a:solidFill>
                <a:latin typeface="Open Sans"/>
              </a:rPr>
              <a:t>@HubEuropCitizen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DAFMY483UZ0</dc:identifier>
  <dcterms:modified xsi:type="dcterms:W3CDTF">2011-08-01T06:04:30Z</dcterms:modified>
  <cp:revision>1</cp:revision>
  <dc:title>Topic 5 CSPE</dc:title>
</cp:coreProperties>
</file>