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Light" charset="1" panose="020B0306030504020204"/>
      <p:regular r:id="rId10"/>
    </p:embeddedFont>
    <p:embeddedFont>
      <p:font typeface="Open Sans Light Bold" charset="1" panose="020B0806030504020204"/>
      <p:regular r:id="rId11"/>
    </p:embeddedFont>
    <p:embeddedFont>
      <p:font typeface="Open Sans Light Italics" charset="1" panose="020B0306030504020204"/>
      <p:regular r:id="rId12"/>
    </p:embeddedFont>
    <p:embeddedFont>
      <p:font typeface="Open Sans Light Bold Italics" charset="1" panose="020B0806030504020204"/>
      <p:regular r:id="rId13"/>
    </p:embeddedFont>
    <p:embeddedFont>
      <p:font typeface="Open Sans" charset="1" panose="020B0606030504020204"/>
      <p:regular r:id="rId14"/>
    </p:embeddedFont>
    <p:embeddedFont>
      <p:font typeface="Open Sans Bold" charset="1" panose="020B0806030504020204"/>
      <p:regular r:id="rId15"/>
    </p:embeddedFont>
    <p:embeddedFont>
      <p:font typeface="Open Sans Italics" charset="1" panose="020B0606030504020204"/>
      <p:regular r:id="rId16"/>
    </p:embeddedFont>
    <p:embeddedFont>
      <p:font typeface="Open Sans Bold Italics" charset="1" panose="020B0806030504020204"/>
      <p:regular r:id="rId17"/>
    </p:embeddedFont>
    <p:embeddedFont>
      <p:font typeface="More Sugar Thin" charset="1" panose="00000000000000000000"/>
      <p:regular r:id="rId18"/>
    </p:embeddedFont>
    <p:embeddedFont>
      <p:font typeface="Fraunces" charset="1" panose="00000000000000000000"/>
      <p:regular r:id="rId19"/>
    </p:embeddedFont>
    <p:embeddedFont>
      <p:font typeface="Fraunces Bold" charset="1" panose="00000000000000000000"/>
      <p:regular r:id="rId20"/>
    </p:embeddedFont>
    <p:embeddedFont>
      <p:font typeface="Fraunces Italics" charset="1" panose="00000000000000000000"/>
      <p:regular r:id="rId21"/>
    </p:embeddedFont>
    <p:embeddedFont>
      <p:font typeface="Fraunces Bold Italics" charset="1" panose="00000000000000000000"/>
      <p:regular r:id="rId22"/>
    </p:embeddedFont>
    <p:embeddedFont>
      <p:font typeface="Funtastic" charset="1" panose="00000000000000000000"/>
      <p:regular r:id="rId23"/>
    </p:embeddedFont>
    <p:embeddedFont>
      <p:font typeface="Canva Sans" charset="1" panose="020B0503030501040103"/>
      <p:regular r:id="rId24"/>
    </p:embeddedFont>
    <p:embeddedFont>
      <p:font typeface="Canva Sans Bold" charset="1" panose="020B0803030501040103"/>
      <p:regular r:id="rId25"/>
    </p:embeddedFont>
    <p:embeddedFont>
      <p:font typeface="Canva Sans Italics" charset="1" panose="020B0503030501040103"/>
      <p:regular r:id="rId26"/>
    </p:embeddedFont>
    <p:embeddedFont>
      <p:font typeface="Canva Sans Bold Italics" charset="1" panose="020B0803030501040103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gif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VAFLpBfLxJM.mp4" Type="http://schemas.openxmlformats.org/officeDocument/2006/relationships/video"/><Relationship Id="rId4" Target="../media/VAFLpBfLxJM.mp4" Type="http://schemas.microsoft.com/office/2007/relationships/media"/><Relationship Id="rId5" Target="../media/image8.jpeg" Type="http://schemas.openxmlformats.org/officeDocument/2006/relationships/image"/><Relationship Id="rId6" Target="../media/image9.jpeg" Type="http://schemas.openxmlformats.org/officeDocument/2006/relationships/image"/><Relationship Id="rId7" Target="https://youtu.be/5rTNBn7aDpI" TargetMode="External" Type="http://schemas.openxmlformats.org/officeDocument/2006/relationships/video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gif" Type="http://schemas.openxmlformats.org/officeDocument/2006/relationships/image"/><Relationship Id="rId11" Target="../media/image8.jpeg" Type="http://schemas.openxmlformats.org/officeDocument/2006/relationships/image"/><Relationship Id="rId12" Target="../media/image15.png" Type="http://schemas.openxmlformats.org/officeDocument/2006/relationships/image"/><Relationship Id="rId13" Target="../media/image16.svg" Type="http://schemas.openxmlformats.org/officeDocument/2006/relationships/image"/><Relationship Id="rId14" Target="../media/image17.png" Type="http://schemas.openxmlformats.org/officeDocument/2006/relationships/image"/><Relationship Id="rId15" Target="../media/image18.svg" Type="http://schemas.openxmlformats.org/officeDocument/2006/relationships/image"/><Relationship Id="rId2" Target="../media/image10.jpeg" Type="http://schemas.openxmlformats.org/officeDocument/2006/relationships/image"/><Relationship Id="rId3" Target="../media/VAE1tvd9D2A.mp4" Type="http://schemas.openxmlformats.org/officeDocument/2006/relationships/video"/><Relationship Id="rId4" Target="../media/VAE1tvd9D2A.mp4" Type="http://schemas.microsoft.com/office/2007/relationships/media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jpeg" Type="http://schemas.openxmlformats.org/officeDocument/2006/relationships/image"/><Relationship Id="rId8" Target="../media/VADbyAvAjN8.mp4" Type="http://schemas.openxmlformats.org/officeDocument/2006/relationships/video"/><Relationship Id="rId9" Target="../media/VADbyAvAjN8.mp4" Type="http://schemas.microsoft.com/office/2007/relationships/media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gif" Type="http://schemas.openxmlformats.org/officeDocument/2006/relationships/image"/><Relationship Id="rId6" Target="../media/image23.png" Type="http://schemas.openxmlformats.org/officeDocument/2006/relationships/image"/><Relationship Id="rId7" Target="https://what-europe-does-for-me.eu/en/portal" TargetMode="External" Type="http://schemas.openxmlformats.org/officeDocument/2006/relationships/hyperlink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gif" Type="http://schemas.openxmlformats.org/officeDocument/2006/relationships/image"/><Relationship Id="rId3" Target="../media/image25.gif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png" Type="http://schemas.openxmlformats.org/officeDocument/2006/relationships/image"/><Relationship Id="rId8" Target="../media/image30.svg" Type="http://schemas.openxmlformats.org/officeDocument/2006/relationships/image"/><Relationship Id="rId9" Target="../media/image3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C91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9096893" y="1079145"/>
            <a:ext cx="7842579" cy="8128710"/>
          </a:xfrm>
          <a:custGeom>
            <a:avLst/>
            <a:gdLst/>
            <a:ahLst/>
            <a:cxnLst/>
            <a:rect r="r" b="b" t="t" l="l"/>
            <a:pathLst>
              <a:path h="8128710" w="7842579">
                <a:moveTo>
                  <a:pt x="0" y="0"/>
                </a:moveTo>
                <a:lnTo>
                  <a:pt x="7842579" y="0"/>
                </a:lnTo>
                <a:lnTo>
                  <a:pt x="7842579" y="8128710"/>
                </a:lnTo>
                <a:lnTo>
                  <a:pt x="0" y="8128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522014" y="1905955"/>
            <a:ext cx="8992338" cy="7158835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0" y="-631833"/>
            <a:ext cx="3558497" cy="3558497"/>
          </a:xfrm>
          <a:custGeom>
            <a:avLst/>
            <a:gdLst/>
            <a:ahLst/>
            <a:cxnLst/>
            <a:rect r="r" b="b" t="t" l="l"/>
            <a:pathLst>
              <a:path h="3558497" w="3558497">
                <a:moveTo>
                  <a:pt x="0" y="0"/>
                </a:moveTo>
                <a:lnTo>
                  <a:pt x="3558497" y="0"/>
                </a:lnTo>
                <a:lnTo>
                  <a:pt x="3558497" y="3558497"/>
                </a:lnTo>
                <a:lnTo>
                  <a:pt x="0" y="3558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9370" y="9258300"/>
            <a:ext cx="3239127" cy="878613"/>
          </a:xfrm>
          <a:custGeom>
            <a:avLst/>
            <a:gdLst/>
            <a:ahLst/>
            <a:cxnLst/>
            <a:rect r="r" b="b" t="t" l="l"/>
            <a:pathLst>
              <a:path h="878613" w="3239127">
                <a:moveTo>
                  <a:pt x="0" y="0"/>
                </a:moveTo>
                <a:lnTo>
                  <a:pt x="3239127" y="0"/>
                </a:lnTo>
                <a:lnTo>
                  <a:pt x="3239127" y="878613"/>
                </a:lnTo>
                <a:lnTo>
                  <a:pt x="0" y="878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733874" y="8991131"/>
            <a:ext cx="2792240" cy="1295869"/>
          </a:xfrm>
          <a:custGeom>
            <a:avLst/>
            <a:gdLst/>
            <a:ahLst/>
            <a:cxnLst/>
            <a:rect r="r" b="b" t="t" l="l"/>
            <a:pathLst>
              <a:path h="1295869" w="2792240">
                <a:moveTo>
                  <a:pt x="0" y="0"/>
                </a:moveTo>
                <a:lnTo>
                  <a:pt x="2792239" y="0"/>
                </a:lnTo>
                <a:lnTo>
                  <a:pt x="2792239" y="1295869"/>
                </a:lnTo>
                <a:lnTo>
                  <a:pt x="0" y="12958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705546" y="2574239"/>
            <a:ext cx="3960614" cy="172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82ADD"/>
                </a:solidFill>
                <a:latin typeface="Funtastic"/>
              </a:rPr>
              <a:t>Topic 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435071" y="9374074"/>
            <a:ext cx="716622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82ADD"/>
                </a:solidFill>
                <a:latin typeface="Open Sans Light"/>
              </a:rPr>
              <a:t>CSPE - Strand 2 - LO 2.8 - 30 minutes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33686" y="4321187"/>
            <a:ext cx="6677174" cy="2058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82ADD"/>
                </a:solidFill>
                <a:latin typeface="Funtastic"/>
              </a:rPr>
              <a:t>What does the </a:t>
            </a:r>
          </a:p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082ADD"/>
                </a:solidFill>
                <a:latin typeface="Funtastic"/>
              </a:rPr>
              <a:t>European Union do?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48967" y="6745371"/>
            <a:ext cx="4473773" cy="1784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82ADD"/>
                </a:solidFill>
                <a:latin typeface="Funtastic"/>
              </a:rPr>
              <a:t>*What is it?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82ADD"/>
                </a:solidFill>
                <a:latin typeface="Funtastic"/>
              </a:rPr>
              <a:t>*What is it in charge of?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82ADD"/>
                </a:solidFill>
                <a:latin typeface="Funtastic"/>
              </a:rPr>
              <a:t>What influence does it have?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82ADD"/>
                </a:solidFill>
                <a:latin typeface="Funtastic"/>
              </a:rPr>
              <a:t>How does it relate to Ireland?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30" t="0" r="30" b="0"/>
          <a:stretch>
            <a:fillRect/>
          </a:stretch>
        </p:blipFill>
        <p:spPr>
          <a:xfrm flipH="false" flipV="false" rot="0">
            <a:off x="6697346" y="1571983"/>
            <a:ext cx="3866340" cy="2176137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1028700" y="1653888"/>
            <a:ext cx="2413586" cy="2012327"/>
          </a:xfrm>
          <a:custGeom>
            <a:avLst/>
            <a:gdLst/>
            <a:ahLst/>
            <a:cxnLst/>
            <a:rect r="r" b="b" t="t" l="l"/>
            <a:pathLst>
              <a:path h="2012327" w="2413586">
                <a:moveTo>
                  <a:pt x="0" y="0"/>
                </a:moveTo>
                <a:lnTo>
                  <a:pt x="2413586" y="0"/>
                </a:lnTo>
                <a:lnTo>
                  <a:pt x="2413586" y="2012327"/>
                </a:lnTo>
                <a:lnTo>
                  <a:pt x="0" y="20123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27559" y="-9525"/>
            <a:ext cx="15432881" cy="172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3C913"/>
                </a:solidFill>
                <a:latin typeface="Funtastic"/>
              </a:rPr>
              <a:t>What is the European Union?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3779536"/>
            <a:ext cx="16895544" cy="721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More Sugar Thin"/>
              </a:rPr>
              <a:t>It is a </a:t>
            </a:r>
            <a:r>
              <a:rPr lang="en-US" sz="4200">
                <a:solidFill>
                  <a:srgbClr val="F3C913"/>
                </a:solidFill>
                <a:latin typeface="More Sugar Thin"/>
              </a:rPr>
              <a:t>club of 27 countries </a:t>
            </a:r>
            <a:r>
              <a:rPr lang="en-US" sz="4200">
                <a:solidFill>
                  <a:srgbClr val="FFFFFF"/>
                </a:solidFill>
                <a:latin typeface="More Sugar Thin"/>
              </a:rPr>
              <a:t>which are referred to as Member States</a:t>
            </a:r>
          </a:p>
        </p:txBody>
      </p:sp>
      <p:pic>
        <p:nvPicPr>
          <p:cNvPr name="Picture 6" id="6"/>
          <p:cNvPicPr>
            <a:picLocks noChangeAspect="true"/>
          </p:cNvPicPr>
          <p:nvPr>
            <a:videoFile r:link="rId7"/>
          </p:nvPr>
        </p:nvPicPr>
        <p:blipFill>
          <a:blip r:embed="rId6"/>
          <a:stretch>
            <a:fillRect/>
          </a:stretch>
        </p:blipFill>
        <p:spPr>
          <a:xfrm rot="0">
            <a:off x="450223" y="4905356"/>
            <a:ext cx="9567368" cy="538164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0468065" y="4819631"/>
            <a:ext cx="7819935" cy="5310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EFFFE"/>
                </a:solidFill>
                <a:latin typeface="More Sugar Thin"/>
              </a:rPr>
              <a:t>The EU has i</a:t>
            </a:r>
            <a:r>
              <a:rPr lang="en-US" sz="4300">
                <a:solidFill>
                  <a:srgbClr val="F3C913"/>
                </a:solidFill>
                <a:latin typeface="More Sugar Thin"/>
              </a:rPr>
              <a:t>nfluence inside and outside </a:t>
            </a:r>
            <a:r>
              <a:rPr lang="en-US" sz="4300">
                <a:solidFill>
                  <a:srgbClr val="FEFFFE"/>
                </a:solidFill>
                <a:latin typeface="More Sugar Thin"/>
              </a:rPr>
              <a:t>the club through the rules it passes.</a:t>
            </a:r>
          </a:p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FEFFFE"/>
                </a:solidFill>
                <a:latin typeface="More Sugar Thin"/>
              </a:rPr>
              <a:t>Any company, in or out of the EU, who wants to sell their good or service in the EU, </a:t>
            </a:r>
            <a:r>
              <a:rPr lang="en-US" sz="4300">
                <a:solidFill>
                  <a:srgbClr val="F3C913"/>
                </a:solidFill>
                <a:latin typeface="More Sugar Thin"/>
              </a:rPr>
              <a:t>needs to follow those rules.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657" t="0" r="657" b="0"/>
          <a:stretch>
            <a:fillRect/>
          </a:stretch>
        </p:blipFill>
        <p:spPr>
          <a:xfrm flipH="false" flipV="false" rot="0">
            <a:off x="708540" y="2226227"/>
            <a:ext cx="5686541" cy="3241328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0" y="4411969"/>
            <a:ext cx="2532709" cy="1883702"/>
          </a:xfrm>
          <a:custGeom>
            <a:avLst/>
            <a:gdLst/>
            <a:ahLst/>
            <a:cxnLst/>
            <a:rect r="r" b="b" t="t" l="l"/>
            <a:pathLst>
              <a:path h="1883702" w="2532709">
                <a:moveTo>
                  <a:pt x="0" y="0"/>
                </a:moveTo>
                <a:lnTo>
                  <a:pt x="2532709" y="0"/>
                </a:lnTo>
                <a:lnTo>
                  <a:pt x="2532709" y="1883703"/>
                </a:lnTo>
                <a:lnTo>
                  <a:pt x="0" y="1883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12183997" y="6008255"/>
            <a:ext cx="5758851" cy="325004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10"/>
          <a:srcRect l="0" t="0" r="0" b="0"/>
          <a:stretch>
            <a:fillRect/>
          </a:stretch>
        </p:blipFill>
        <p:spPr>
          <a:xfrm flipH="false" flipV="false" rot="0">
            <a:off x="8750803" y="6409407"/>
            <a:ext cx="6077934" cy="3434033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7994561" y="1951644"/>
            <a:ext cx="4189436" cy="3492942"/>
          </a:xfrm>
          <a:custGeom>
            <a:avLst/>
            <a:gdLst/>
            <a:ahLst/>
            <a:cxnLst/>
            <a:rect r="r" b="b" t="t" l="l"/>
            <a:pathLst>
              <a:path h="3492942" w="4189436">
                <a:moveTo>
                  <a:pt x="0" y="0"/>
                </a:moveTo>
                <a:lnTo>
                  <a:pt x="4189436" y="0"/>
                </a:lnTo>
                <a:lnTo>
                  <a:pt x="4189436" y="3492942"/>
                </a:lnTo>
                <a:lnTo>
                  <a:pt x="0" y="3492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911014" y="3757316"/>
            <a:ext cx="1917723" cy="1596504"/>
          </a:xfrm>
          <a:custGeom>
            <a:avLst/>
            <a:gdLst/>
            <a:ahLst/>
            <a:cxnLst/>
            <a:rect r="r" b="b" t="t" l="l"/>
            <a:pathLst>
              <a:path h="1596504" w="1917723">
                <a:moveTo>
                  <a:pt x="0" y="0"/>
                </a:moveTo>
                <a:lnTo>
                  <a:pt x="1917723" y="0"/>
                </a:lnTo>
                <a:lnTo>
                  <a:pt x="1917723" y="1596504"/>
                </a:lnTo>
                <a:lnTo>
                  <a:pt x="0" y="15965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063423" y="2976527"/>
            <a:ext cx="3224577" cy="2216164"/>
          </a:xfrm>
          <a:custGeom>
            <a:avLst/>
            <a:gdLst/>
            <a:ahLst/>
            <a:cxnLst/>
            <a:rect r="r" b="b" t="t" l="l"/>
            <a:pathLst>
              <a:path h="2216164" w="3224577">
                <a:moveTo>
                  <a:pt x="0" y="0"/>
                </a:moveTo>
                <a:lnTo>
                  <a:pt x="3224577" y="0"/>
                </a:lnTo>
                <a:lnTo>
                  <a:pt x="3224577" y="2216164"/>
                </a:lnTo>
                <a:lnTo>
                  <a:pt x="0" y="22161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092946" y="136853"/>
            <a:ext cx="12102108" cy="172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3C913"/>
                </a:solidFill>
                <a:latin typeface="Funtastic"/>
              </a:rPr>
              <a:t>The EU is involved in...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0751" y="2419804"/>
            <a:ext cx="5662117" cy="646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82ADD"/>
                </a:solidFill>
                <a:latin typeface="More Sugar Thin"/>
              </a:rPr>
              <a:t>Common Agricultural Policy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949311" y="5939507"/>
            <a:ext cx="5758851" cy="469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82ADD"/>
                </a:solidFill>
                <a:latin typeface="Funtastic"/>
              </a:rPr>
              <a:t>Economic and Monetary Union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502488" y="1613228"/>
            <a:ext cx="5121871" cy="1202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22"/>
              </a:lnSpc>
            </a:pPr>
            <a:r>
              <a:rPr lang="en-US" sz="6301">
                <a:solidFill>
                  <a:srgbClr val="FEFFFE"/>
                </a:solidFill>
                <a:latin typeface="Funtastic"/>
              </a:rPr>
              <a:t>Single Market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85291" y="5315156"/>
            <a:ext cx="8424168" cy="4723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CB514"/>
                </a:solidFill>
                <a:latin typeface="Funtastic"/>
              </a:rPr>
              <a:t>Competition policy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CB514"/>
                </a:solidFill>
                <a:latin typeface="Funtastic"/>
              </a:rPr>
              <a:t>Cohesion policy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CB514"/>
                </a:solidFill>
                <a:latin typeface="Funtastic"/>
              </a:rPr>
              <a:t>Environmental policy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CB514"/>
                </a:solidFill>
                <a:latin typeface="Funtastic"/>
              </a:rPr>
              <a:t>Trade policy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CB514"/>
                </a:solidFill>
                <a:latin typeface="Funtastic"/>
              </a:rPr>
              <a:t>International Development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CB514"/>
                </a:solidFill>
                <a:latin typeface="Funtastic"/>
              </a:rPr>
              <a:t>Justice and Home Affairs</a:t>
            </a:r>
          </a:p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FCB514"/>
                </a:solidFill>
                <a:latin typeface="Funtastic"/>
              </a:rPr>
              <a:t>Common Foreign and Security Policy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287854" y="3448339"/>
            <a:ext cx="2775715" cy="1234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Fraunces"/>
              </a:rPr>
              <a:t>Have you seen this sign before? Where?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809129" y="2252093"/>
            <a:ext cx="9509406" cy="4843657"/>
          </a:xfrm>
          <a:custGeom>
            <a:avLst/>
            <a:gdLst/>
            <a:ahLst/>
            <a:cxnLst/>
            <a:rect r="r" b="b" t="t" l="l"/>
            <a:pathLst>
              <a:path h="4843657" w="9509406">
                <a:moveTo>
                  <a:pt x="0" y="0"/>
                </a:moveTo>
                <a:lnTo>
                  <a:pt x="9509406" y="0"/>
                </a:lnTo>
                <a:lnTo>
                  <a:pt x="9509406" y="4843656"/>
                </a:lnTo>
                <a:lnTo>
                  <a:pt x="0" y="4843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73607" y="3033807"/>
            <a:ext cx="2708514" cy="4969750"/>
          </a:xfrm>
          <a:custGeom>
            <a:avLst/>
            <a:gdLst/>
            <a:ahLst/>
            <a:cxnLst/>
            <a:rect r="r" b="b" t="t" l="l"/>
            <a:pathLst>
              <a:path h="4969750" w="2708514">
                <a:moveTo>
                  <a:pt x="0" y="0"/>
                </a:moveTo>
                <a:lnTo>
                  <a:pt x="2708514" y="0"/>
                </a:lnTo>
                <a:lnTo>
                  <a:pt x="2708514" y="4969751"/>
                </a:lnTo>
                <a:lnTo>
                  <a:pt x="0" y="4969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512064" y="5143500"/>
            <a:ext cx="2270057" cy="1952249"/>
          </a:xfrm>
          <a:prstGeom prst="rect">
            <a:avLst/>
          </a:prstGeom>
        </p:spPr>
      </p:pic>
      <p:sp>
        <p:nvSpPr>
          <p:cNvPr name="Freeform 5" id="5"/>
          <p:cNvSpPr/>
          <p:nvPr/>
        </p:nvSpPr>
        <p:spPr>
          <a:xfrm flipH="false" flipV="false" rot="0">
            <a:off x="4159119" y="6496327"/>
            <a:ext cx="8404712" cy="3630308"/>
          </a:xfrm>
          <a:custGeom>
            <a:avLst/>
            <a:gdLst/>
            <a:ahLst/>
            <a:cxnLst/>
            <a:rect r="r" b="b" t="t" l="l"/>
            <a:pathLst>
              <a:path h="3630308" w="8404712">
                <a:moveTo>
                  <a:pt x="0" y="0"/>
                </a:moveTo>
                <a:lnTo>
                  <a:pt x="8404713" y="0"/>
                </a:lnTo>
                <a:lnTo>
                  <a:pt x="8404713" y="3630308"/>
                </a:lnTo>
                <a:lnTo>
                  <a:pt x="0" y="36303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98426" y="232954"/>
            <a:ext cx="15691148" cy="1724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CB514"/>
                </a:solidFill>
                <a:latin typeface="Funtastic"/>
              </a:rPr>
              <a:t>What does the EU do for me?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98426" y="4436042"/>
            <a:ext cx="2400412" cy="13291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u="sng">
                <a:solidFill>
                  <a:srgbClr val="FFFFFF"/>
                </a:solidFill>
                <a:latin typeface="Canva Sans"/>
                <a:hlinkClick r:id="rId7" tooltip="https://what-europe-does-for-me.eu/en/portal"/>
              </a:rPr>
              <a:t>Great portal!!!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78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-5400000">
            <a:off x="5618832" y="2215409"/>
            <a:ext cx="9971445" cy="8087950"/>
          </a:xfrm>
          <a:prstGeom prst="rect">
            <a:avLst/>
          </a:prstGeom>
        </p:spPr>
      </p:pic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405310" y="3713828"/>
            <a:ext cx="7243219" cy="5091111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3135404" y="6106654"/>
            <a:ext cx="2597739" cy="2597739"/>
          </a:xfrm>
          <a:custGeom>
            <a:avLst/>
            <a:gdLst/>
            <a:ahLst/>
            <a:cxnLst/>
            <a:rect r="r" b="b" t="t" l="l"/>
            <a:pathLst>
              <a:path h="2597739" w="2597739">
                <a:moveTo>
                  <a:pt x="0" y="0"/>
                </a:moveTo>
                <a:lnTo>
                  <a:pt x="2597740" y="0"/>
                </a:lnTo>
                <a:lnTo>
                  <a:pt x="2597740" y="2597739"/>
                </a:lnTo>
                <a:lnTo>
                  <a:pt x="0" y="2597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801233" y="502286"/>
            <a:ext cx="3172323" cy="3172323"/>
          </a:xfrm>
          <a:custGeom>
            <a:avLst/>
            <a:gdLst/>
            <a:ahLst/>
            <a:cxnLst/>
            <a:rect r="r" b="b" t="t" l="l"/>
            <a:pathLst>
              <a:path h="3172323" w="3172323">
                <a:moveTo>
                  <a:pt x="0" y="0"/>
                </a:moveTo>
                <a:lnTo>
                  <a:pt x="3172323" y="0"/>
                </a:lnTo>
                <a:lnTo>
                  <a:pt x="3172323" y="3172324"/>
                </a:lnTo>
                <a:lnTo>
                  <a:pt x="0" y="31723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281159" y="6106654"/>
            <a:ext cx="2374211" cy="2374211"/>
          </a:xfrm>
          <a:custGeom>
            <a:avLst/>
            <a:gdLst/>
            <a:ahLst/>
            <a:cxnLst/>
            <a:rect r="r" b="b" t="t" l="l"/>
            <a:pathLst>
              <a:path h="2374211" w="2374211">
                <a:moveTo>
                  <a:pt x="0" y="0"/>
                </a:moveTo>
                <a:lnTo>
                  <a:pt x="2374211" y="0"/>
                </a:lnTo>
                <a:lnTo>
                  <a:pt x="2374211" y="2374211"/>
                </a:lnTo>
                <a:lnTo>
                  <a:pt x="0" y="23742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4640" y="2088448"/>
            <a:ext cx="3347047" cy="3347047"/>
          </a:xfrm>
          <a:custGeom>
            <a:avLst/>
            <a:gdLst/>
            <a:ahLst/>
            <a:cxnLst/>
            <a:rect r="r" b="b" t="t" l="l"/>
            <a:pathLst>
              <a:path h="3347047" w="3347047">
                <a:moveTo>
                  <a:pt x="0" y="0"/>
                </a:moveTo>
                <a:lnTo>
                  <a:pt x="3347047" y="0"/>
                </a:lnTo>
                <a:lnTo>
                  <a:pt x="3347047" y="3347047"/>
                </a:lnTo>
                <a:lnTo>
                  <a:pt x="0" y="33470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0714" y="612069"/>
            <a:ext cx="13957828" cy="930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334"/>
              </a:lnSpc>
            </a:pPr>
            <a:r>
              <a:rPr lang="en-US" sz="5758">
                <a:solidFill>
                  <a:srgbClr val="FFFFFF"/>
                </a:solidFill>
                <a:latin typeface="Funtastic Bold"/>
              </a:rPr>
              <a:t>If you're curious, contact us, follow us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037685" y="3898689"/>
            <a:ext cx="4699419" cy="775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1"/>
              </a:lnSpc>
            </a:pPr>
            <a:r>
              <a:rPr lang="en-US" sz="4529">
                <a:solidFill>
                  <a:srgbClr val="FFFFFF"/>
                </a:solidFill>
                <a:latin typeface="Open Sans"/>
              </a:rPr>
              <a:t>@dab.the.eu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56869" y="8638626"/>
            <a:ext cx="3554809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@dabtheeu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75328" y="2259512"/>
            <a:ext cx="5970503" cy="273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Hub in Active European Citizenship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648529" y="8637718"/>
            <a:ext cx="3639471" cy="563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4"/>
              </a:lnSpc>
            </a:pPr>
            <a:r>
              <a:rPr lang="en-US" sz="3260">
                <a:solidFill>
                  <a:srgbClr val="FFFFFF"/>
                </a:solidFill>
                <a:latin typeface="Open Sans"/>
              </a:rPr>
              <a:t>@HubEuropCitizen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DAFMxNOmGWc</dc:identifier>
  <dcterms:modified xsi:type="dcterms:W3CDTF">2011-08-01T06:04:30Z</dcterms:modified>
  <cp:revision>1</cp:revision>
  <dc:title>Topic 4 CSPE</dc:title>
</cp:coreProperties>
</file>