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28"/>
    <p:sldId id="257" r:id="rId29"/>
    <p:sldId id="258" r:id="rId30"/>
    <p:sldId id="259" r:id="rId31"/>
    <p:sldId id="260" r:id="rId32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Antic" charset="1" panose="00000000000000000000"/>
      <p:regular r:id="rId10"/>
    </p:embeddedFont>
    <p:embeddedFont>
      <p:font typeface="Antic Bold" charset="1" panose="00000000000000000000"/>
      <p:regular r:id="rId11"/>
    </p:embeddedFont>
    <p:embeddedFont>
      <p:font typeface="Antic Italics" charset="1" panose="00000000000000000000"/>
      <p:regular r:id="rId12"/>
    </p:embeddedFont>
    <p:embeddedFont>
      <p:font typeface="Antic Bold Italics" charset="1" panose="00000000000000000000"/>
      <p:regular r:id="rId13"/>
    </p:embeddedFont>
    <p:embeddedFont>
      <p:font typeface="Calistoga" charset="1" panose="00000500000000000000"/>
      <p:regular r:id="rId14"/>
    </p:embeddedFont>
    <p:embeddedFont>
      <p:font typeface="Brixton Sans" charset="1" panose="00000000000000000000"/>
      <p:regular r:id="rId15"/>
    </p:embeddedFont>
    <p:embeddedFont>
      <p:font typeface="Brixton Sans Bold" charset="1" panose="00000000000000000000"/>
      <p:regular r:id="rId16"/>
    </p:embeddedFont>
    <p:embeddedFont>
      <p:font typeface="Funtastic" charset="1" panose="00000000000000000000"/>
      <p:regular r:id="rId17"/>
    </p:embeddedFont>
    <p:embeddedFont>
      <p:font typeface="More Sugar" charset="1" panose="00000000000000000000"/>
      <p:regular r:id="rId18"/>
    </p:embeddedFont>
    <p:embeddedFont>
      <p:font typeface="More Sugar Thin" charset="1" panose="00000000000000000000"/>
      <p:regular r:id="rId19"/>
    </p:embeddedFont>
    <p:embeddedFont>
      <p:font typeface="Open Sans" charset="1" panose="020B0606030504020204"/>
      <p:regular r:id="rId20"/>
    </p:embeddedFont>
    <p:embeddedFont>
      <p:font typeface="Open Sans Bold" charset="1" panose="020B0806030504020204"/>
      <p:regular r:id="rId21"/>
    </p:embeddedFont>
    <p:embeddedFont>
      <p:font typeface="Open Sans Italics" charset="1" panose="020B0606030504020204"/>
      <p:regular r:id="rId22"/>
    </p:embeddedFont>
    <p:embeddedFont>
      <p:font typeface="Open Sans Bold Italics" charset="1" panose="020B0806030504020204"/>
      <p:regular r:id="rId23"/>
    </p:embeddedFont>
    <p:embeddedFont>
      <p:font typeface="Open Sans Light" charset="1" panose="020B0306030504020204"/>
      <p:regular r:id="rId24"/>
    </p:embeddedFont>
    <p:embeddedFont>
      <p:font typeface="Open Sans Light Italics" charset="1" panose="020B0306030504020204"/>
      <p:regular r:id="rId25"/>
    </p:embeddedFont>
    <p:embeddedFont>
      <p:font typeface="Open Sans Ultra-Bold" charset="1" panose="00000000000000000000"/>
      <p:regular r:id="rId26"/>
    </p:embeddedFont>
    <p:embeddedFont>
      <p:font typeface="Open Sans Ultra-Bold Italics" charset="1" panose="00000000000000000000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slides/slide1.xml" Type="http://schemas.openxmlformats.org/officeDocument/2006/relationships/slide"/><Relationship Id="rId29" Target="slides/slide2.xml" Type="http://schemas.openxmlformats.org/officeDocument/2006/relationships/slide"/><Relationship Id="rId3" Target="viewProps.xml" Type="http://schemas.openxmlformats.org/officeDocument/2006/relationships/viewProps"/><Relationship Id="rId30" Target="slides/slide3.xml" Type="http://schemas.openxmlformats.org/officeDocument/2006/relationships/slide"/><Relationship Id="rId31" Target="slides/slide4.xml" Type="http://schemas.openxmlformats.org/officeDocument/2006/relationships/slide"/><Relationship Id="rId32" Target="slides/slide5.xml" Type="http://schemas.openxmlformats.org/officeDocument/2006/relationships/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gif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10.png" Type="http://schemas.openxmlformats.org/officeDocument/2006/relationships/image"/><Relationship Id="rId6" Target="../media/image11.svg" Type="http://schemas.openxmlformats.org/officeDocument/2006/relationships/image"/><Relationship Id="rId7" Target="../media/image12.jpe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gif" Type="http://schemas.openxmlformats.org/officeDocument/2006/relationships/image"/><Relationship Id="rId3" Target="../media/image14.jpeg" Type="http://schemas.openxmlformats.org/officeDocument/2006/relationships/image"/><Relationship Id="rId4" Target="https://youtu.be/9cpnKYtJ4EY" TargetMode="External" Type="http://schemas.openxmlformats.org/officeDocument/2006/relationships/video"/><Relationship Id="rId5" Target="../media/image15.png" Type="http://schemas.openxmlformats.org/officeDocument/2006/relationships/image"/><Relationship Id="rId6" Target="../media/image16.svg" Type="http://schemas.openxmlformats.org/officeDocument/2006/relationships/image"/><Relationship Id="rId7" Target="../media/image17.png" Type="http://schemas.openxmlformats.org/officeDocument/2006/relationships/image"/><Relationship Id="rId8" Target="../media/image18.svg" Type="http://schemas.openxmlformats.org/officeDocument/2006/relationships/image"/><Relationship Id="rId9" Target="../media/image19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gif" Type="http://schemas.openxmlformats.org/officeDocument/2006/relationships/image"/><Relationship Id="rId3" Target="../media/image21.png" Type="http://schemas.openxmlformats.org/officeDocument/2006/relationships/image"/><Relationship Id="rId4" Target="../media/image22.svg" Type="http://schemas.openxmlformats.org/officeDocument/2006/relationships/image"/><Relationship Id="rId5" Target="../media/image23.png" Type="http://schemas.openxmlformats.org/officeDocument/2006/relationships/image"/><Relationship Id="rId6" Target="../media/image24.svg" Type="http://schemas.openxmlformats.org/officeDocument/2006/relationships/image"/><Relationship Id="rId7" Target="../media/image25.pn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gif" Type="http://schemas.openxmlformats.org/officeDocument/2006/relationships/image"/><Relationship Id="rId3" Target="../media/image27.gif" Type="http://schemas.openxmlformats.org/officeDocument/2006/relationships/image"/><Relationship Id="rId4" Target="../media/image28.png" Type="http://schemas.openxmlformats.org/officeDocument/2006/relationships/image"/><Relationship Id="rId5" Target="../media/image29.svg" Type="http://schemas.openxmlformats.org/officeDocument/2006/relationships/image"/><Relationship Id="rId6" Target="../media/image30.png" Type="http://schemas.openxmlformats.org/officeDocument/2006/relationships/image"/><Relationship Id="rId7" Target="../media/image31.png" Type="http://schemas.openxmlformats.org/officeDocument/2006/relationships/image"/><Relationship Id="rId8" Target="../media/image32.svg" Type="http://schemas.openxmlformats.org/officeDocument/2006/relationships/image"/><Relationship Id="rId9" Target="../media/image3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3C9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9096893" y="1079145"/>
            <a:ext cx="7842579" cy="8128710"/>
          </a:xfrm>
          <a:custGeom>
            <a:avLst/>
            <a:gdLst/>
            <a:ahLst/>
            <a:cxnLst/>
            <a:rect r="r" b="b" t="t" l="l"/>
            <a:pathLst>
              <a:path h="8128710" w="7842579">
                <a:moveTo>
                  <a:pt x="0" y="0"/>
                </a:moveTo>
                <a:lnTo>
                  <a:pt x="7842579" y="0"/>
                </a:lnTo>
                <a:lnTo>
                  <a:pt x="7842579" y="8128710"/>
                </a:lnTo>
                <a:lnTo>
                  <a:pt x="0" y="81287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8522014" y="1905955"/>
            <a:ext cx="8992338" cy="7158835"/>
          </a:xfrm>
          <a:prstGeom prst="rect">
            <a:avLst/>
          </a:prstGeom>
        </p:spPr>
      </p:pic>
      <p:sp>
        <p:nvSpPr>
          <p:cNvPr name="Freeform 4" id="4"/>
          <p:cNvSpPr/>
          <p:nvPr/>
        </p:nvSpPr>
        <p:spPr>
          <a:xfrm flipH="false" flipV="false" rot="0">
            <a:off x="0" y="-631833"/>
            <a:ext cx="3558497" cy="3558497"/>
          </a:xfrm>
          <a:custGeom>
            <a:avLst/>
            <a:gdLst/>
            <a:ahLst/>
            <a:cxnLst/>
            <a:rect r="r" b="b" t="t" l="l"/>
            <a:pathLst>
              <a:path h="3558497" w="3558497">
                <a:moveTo>
                  <a:pt x="0" y="0"/>
                </a:moveTo>
                <a:lnTo>
                  <a:pt x="3558497" y="0"/>
                </a:lnTo>
                <a:lnTo>
                  <a:pt x="3558497" y="3558497"/>
                </a:lnTo>
                <a:lnTo>
                  <a:pt x="0" y="355849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19370" y="9258300"/>
            <a:ext cx="3239127" cy="878613"/>
          </a:xfrm>
          <a:custGeom>
            <a:avLst/>
            <a:gdLst/>
            <a:ahLst/>
            <a:cxnLst/>
            <a:rect r="r" b="b" t="t" l="l"/>
            <a:pathLst>
              <a:path h="878613" w="3239127">
                <a:moveTo>
                  <a:pt x="0" y="0"/>
                </a:moveTo>
                <a:lnTo>
                  <a:pt x="3239127" y="0"/>
                </a:lnTo>
                <a:lnTo>
                  <a:pt x="3239127" y="878613"/>
                </a:lnTo>
                <a:lnTo>
                  <a:pt x="0" y="87861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733874" y="8991131"/>
            <a:ext cx="2792240" cy="1295869"/>
          </a:xfrm>
          <a:custGeom>
            <a:avLst/>
            <a:gdLst/>
            <a:ahLst/>
            <a:cxnLst/>
            <a:rect r="r" b="b" t="t" l="l"/>
            <a:pathLst>
              <a:path h="1295869" w="2792240">
                <a:moveTo>
                  <a:pt x="0" y="0"/>
                </a:moveTo>
                <a:lnTo>
                  <a:pt x="2792239" y="0"/>
                </a:lnTo>
                <a:lnTo>
                  <a:pt x="2792239" y="1295869"/>
                </a:lnTo>
                <a:lnTo>
                  <a:pt x="0" y="129586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0" y="4246880"/>
            <a:ext cx="9498435" cy="16217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60"/>
              </a:lnSpc>
            </a:pPr>
            <a:r>
              <a:rPr lang="en-US" sz="4400">
                <a:solidFill>
                  <a:srgbClr val="082ADD"/>
                </a:solidFill>
                <a:latin typeface="Funtastic"/>
              </a:rPr>
              <a:t>Connections and interdependence in the European Union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747293" y="2574239"/>
            <a:ext cx="3877121" cy="1724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9000">
                <a:solidFill>
                  <a:srgbClr val="082ADD"/>
                </a:solidFill>
                <a:latin typeface="Funtastic"/>
              </a:rPr>
              <a:t>Topic 2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435071" y="9374074"/>
            <a:ext cx="7166223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82ADD"/>
                </a:solidFill>
                <a:latin typeface="Open Sans Light"/>
              </a:rPr>
              <a:t>CSPE - Strand 2 - LO 2.1 - 20 minutes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785452" y="6511055"/>
            <a:ext cx="5277570" cy="13740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65"/>
              </a:lnSpc>
            </a:pPr>
            <a:r>
              <a:rPr lang="en-US" sz="2546">
                <a:solidFill>
                  <a:srgbClr val="082ADD"/>
                </a:solidFill>
                <a:latin typeface="Funtastic"/>
              </a:rPr>
              <a:t>**Key concept- Shared sovereignty</a:t>
            </a:r>
          </a:p>
          <a:p>
            <a:pPr algn="ctr">
              <a:lnSpc>
                <a:spcPts val="3565"/>
              </a:lnSpc>
            </a:pPr>
            <a:r>
              <a:rPr lang="en-US" sz="2546">
                <a:solidFill>
                  <a:srgbClr val="082ADD"/>
                </a:solidFill>
                <a:latin typeface="Funtastic"/>
              </a:rPr>
              <a:t>*The EU and climate change</a:t>
            </a:r>
          </a:p>
          <a:p>
            <a:pPr algn="ctr">
              <a:lnSpc>
                <a:spcPts val="3565"/>
              </a:lnSpc>
            </a:pP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878D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27416" y="1772244"/>
            <a:ext cx="2795238" cy="2795238"/>
          </a:xfrm>
          <a:custGeom>
            <a:avLst/>
            <a:gdLst/>
            <a:ahLst/>
            <a:cxnLst/>
            <a:rect r="r" b="b" t="t" l="l"/>
            <a:pathLst>
              <a:path h="2795238" w="2795238">
                <a:moveTo>
                  <a:pt x="0" y="0"/>
                </a:moveTo>
                <a:lnTo>
                  <a:pt x="2795238" y="0"/>
                </a:lnTo>
                <a:lnTo>
                  <a:pt x="2795238" y="2795238"/>
                </a:lnTo>
                <a:lnTo>
                  <a:pt x="0" y="27952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307798">
            <a:off x="56089" y="4974488"/>
            <a:ext cx="5048834" cy="4114800"/>
          </a:xfrm>
          <a:custGeom>
            <a:avLst/>
            <a:gdLst/>
            <a:ahLst/>
            <a:cxnLst/>
            <a:rect r="r" b="b" t="t" l="l"/>
            <a:pathLst>
              <a:path h="4114800" w="5048834">
                <a:moveTo>
                  <a:pt x="0" y="0"/>
                </a:moveTo>
                <a:lnTo>
                  <a:pt x="5048834" y="0"/>
                </a:lnTo>
                <a:lnTo>
                  <a:pt x="50488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836650" y="7630859"/>
            <a:ext cx="2460823" cy="2349874"/>
          </a:xfrm>
          <a:custGeom>
            <a:avLst/>
            <a:gdLst/>
            <a:ahLst/>
            <a:cxnLst/>
            <a:rect r="r" b="b" t="t" l="l"/>
            <a:pathLst>
              <a:path h="2349874" w="2460823">
                <a:moveTo>
                  <a:pt x="0" y="0"/>
                </a:moveTo>
                <a:lnTo>
                  <a:pt x="2460823" y="0"/>
                </a:lnTo>
                <a:lnTo>
                  <a:pt x="2460823" y="2349874"/>
                </a:lnTo>
                <a:lnTo>
                  <a:pt x="0" y="234987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6211827" y="1775115"/>
            <a:ext cx="1710469" cy="2409111"/>
          </a:xfrm>
          <a:custGeom>
            <a:avLst/>
            <a:gdLst/>
            <a:ahLst/>
            <a:cxnLst/>
            <a:rect r="r" b="b" t="t" l="l"/>
            <a:pathLst>
              <a:path h="2409111" w="1710469">
                <a:moveTo>
                  <a:pt x="0" y="0"/>
                </a:moveTo>
                <a:lnTo>
                  <a:pt x="1710469" y="0"/>
                </a:lnTo>
                <a:lnTo>
                  <a:pt x="1710469" y="2409111"/>
                </a:lnTo>
                <a:lnTo>
                  <a:pt x="0" y="240911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091112" y="501015"/>
            <a:ext cx="15314725" cy="1014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53"/>
              </a:lnSpc>
            </a:pPr>
            <a:r>
              <a:rPr lang="en-US" sz="5324">
                <a:solidFill>
                  <a:srgbClr val="F3C913"/>
                </a:solidFill>
                <a:latin typeface="Funtastic"/>
              </a:rPr>
              <a:t>Priority of the 2019-2024 European Commission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499033" y="2340357"/>
            <a:ext cx="11712794" cy="7147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FFFFFF"/>
                </a:solidFill>
                <a:latin typeface="More Sugar Thin"/>
              </a:rPr>
              <a:t>The European Commission under the leadership of her President, Ursula von der Leyen, focused on making every aspects of </a:t>
            </a:r>
            <a:r>
              <a:rPr lang="en-US" sz="3600">
                <a:solidFill>
                  <a:srgbClr val="F3C913"/>
                </a:solidFill>
                <a:latin typeface="More Sugar Thin"/>
              </a:rPr>
              <a:t>our lives green.</a:t>
            </a:r>
          </a:p>
          <a:p>
            <a:pPr algn="ctr">
              <a:lnSpc>
                <a:spcPts val="5040"/>
              </a:lnSpc>
            </a:pPr>
          </a:p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FFFFFF"/>
                </a:solidFill>
                <a:latin typeface="More Sugar Thin"/>
              </a:rPr>
              <a:t>It's called the </a:t>
            </a:r>
            <a:r>
              <a:rPr lang="en-US" sz="3600">
                <a:solidFill>
                  <a:srgbClr val="F3C913"/>
                </a:solidFill>
                <a:latin typeface="More Sugar Thin"/>
              </a:rPr>
              <a:t>European Green Deal.</a:t>
            </a:r>
          </a:p>
          <a:p>
            <a:pPr algn="ctr">
              <a:lnSpc>
                <a:spcPts val="5040"/>
              </a:lnSpc>
            </a:pPr>
          </a:p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FFFFFF"/>
                </a:solidFill>
                <a:latin typeface="More Sugar Thin"/>
              </a:rPr>
              <a:t>Since the 27 member states share their sovereignty on environmental issues, we all have to make decisions together.</a:t>
            </a:r>
          </a:p>
          <a:p>
            <a:pPr algn="ctr">
              <a:lnSpc>
                <a:spcPts val="5040"/>
              </a:lnSpc>
            </a:pPr>
          </a:p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FFFFFF"/>
                </a:solidFill>
                <a:latin typeface="More Sugar Thin"/>
              </a:rPr>
              <a:t>We are </a:t>
            </a:r>
            <a:r>
              <a:rPr lang="en-US" sz="3600">
                <a:solidFill>
                  <a:srgbClr val="F3C913"/>
                </a:solidFill>
                <a:latin typeface="More Sugar Thin"/>
              </a:rPr>
              <a:t>inter-connected and inter-dependent</a:t>
            </a:r>
            <a:r>
              <a:rPr lang="en-US" sz="3600">
                <a:solidFill>
                  <a:srgbClr val="FFFFFF"/>
                </a:solidFill>
                <a:latin typeface="More Sugar Thin"/>
              </a:rPr>
              <a:t>. 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878D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500943" y="1667833"/>
            <a:ext cx="5320760" cy="4042087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>
            <a:videoFile r:link="rId4"/>
          </p:nvPr>
        </p:nvPicPr>
        <p:blipFill>
          <a:blip r:embed="rId3"/>
          <a:stretch>
            <a:fillRect/>
          </a:stretch>
        </p:blipFill>
        <p:spPr>
          <a:xfrm rot="0">
            <a:off x="6286500" y="1596750"/>
            <a:ext cx="10972800" cy="6172199"/>
          </a:xfrm>
          <a:prstGeom prst="rect">
            <a:avLst/>
          </a:prstGeom>
        </p:spPr>
      </p:pic>
      <p:sp>
        <p:nvSpPr>
          <p:cNvPr name="Freeform 4" id="4"/>
          <p:cNvSpPr/>
          <p:nvPr/>
        </p:nvSpPr>
        <p:spPr>
          <a:xfrm flipH="false" flipV="false" rot="0">
            <a:off x="12513619" y="9342577"/>
            <a:ext cx="3209585" cy="678025"/>
          </a:xfrm>
          <a:custGeom>
            <a:avLst/>
            <a:gdLst/>
            <a:ahLst/>
            <a:cxnLst/>
            <a:rect r="r" b="b" t="t" l="l"/>
            <a:pathLst>
              <a:path h="678025" w="3209585">
                <a:moveTo>
                  <a:pt x="0" y="0"/>
                </a:moveTo>
                <a:lnTo>
                  <a:pt x="3209585" y="0"/>
                </a:lnTo>
                <a:lnTo>
                  <a:pt x="3209585" y="678024"/>
                </a:lnTo>
                <a:lnTo>
                  <a:pt x="0" y="67802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97698" y="8121677"/>
            <a:ext cx="2017119" cy="1621069"/>
          </a:xfrm>
          <a:custGeom>
            <a:avLst/>
            <a:gdLst/>
            <a:ahLst/>
            <a:cxnLst/>
            <a:rect r="r" b="b" t="t" l="l"/>
            <a:pathLst>
              <a:path h="1621069" w="2017119">
                <a:moveTo>
                  <a:pt x="0" y="0"/>
                </a:moveTo>
                <a:lnTo>
                  <a:pt x="2017119" y="0"/>
                </a:lnTo>
                <a:lnTo>
                  <a:pt x="2017119" y="1621069"/>
                </a:lnTo>
                <a:lnTo>
                  <a:pt x="0" y="162106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847143" y="8016599"/>
            <a:ext cx="2165323" cy="2165323"/>
          </a:xfrm>
          <a:custGeom>
            <a:avLst/>
            <a:gdLst/>
            <a:ahLst/>
            <a:cxnLst/>
            <a:rect r="r" b="b" t="t" l="l"/>
            <a:pathLst>
              <a:path h="2165323" w="2165323">
                <a:moveTo>
                  <a:pt x="0" y="0"/>
                </a:moveTo>
                <a:lnTo>
                  <a:pt x="2165323" y="0"/>
                </a:lnTo>
                <a:lnTo>
                  <a:pt x="2165323" y="2165323"/>
                </a:lnTo>
                <a:lnTo>
                  <a:pt x="0" y="216532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586491" y="40932"/>
            <a:ext cx="15181064" cy="1310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60"/>
              </a:lnSpc>
            </a:pPr>
            <a:r>
              <a:rPr lang="en-US" sz="6900">
                <a:solidFill>
                  <a:srgbClr val="F3C913"/>
                </a:solidFill>
                <a:latin typeface="Funtastic"/>
              </a:rPr>
              <a:t>The EU's influence on climate change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215049" y="7754307"/>
            <a:ext cx="4927589" cy="22183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81"/>
              </a:lnSpc>
            </a:pPr>
            <a:r>
              <a:rPr lang="en-US" sz="4201">
                <a:solidFill>
                  <a:srgbClr val="FFFFFF"/>
                </a:solidFill>
                <a:latin typeface="More Sugar Thin"/>
              </a:rPr>
              <a:t>The EU as first </a:t>
            </a:r>
            <a:r>
              <a:rPr lang="en-US" sz="4201">
                <a:solidFill>
                  <a:srgbClr val="F3C913"/>
                </a:solidFill>
                <a:latin typeface="More Sugar Thin"/>
              </a:rPr>
              <a:t>carbon neutral </a:t>
            </a:r>
            <a:r>
              <a:rPr lang="en-US" sz="4201">
                <a:solidFill>
                  <a:srgbClr val="FFFFFF"/>
                </a:solidFill>
                <a:latin typeface="More Sugar Thin"/>
              </a:rPr>
              <a:t>bloc by 2050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029686" y="7758097"/>
            <a:ext cx="4829335" cy="22625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20"/>
              </a:lnSpc>
            </a:pPr>
            <a:r>
              <a:rPr lang="en-US" sz="4300">
                <a:solidFill>
                  <a:srgbClr val="FEFFFE"/>
                </a:solidFill>
                <a:latin typeface="More Sugar Thin"/>
              </a:rPr>
              <a:t>Cutting emissions by </a:t>
            </a:r>
            <a:r>
              <a:rPr lang="en-US" sz="4300">
                <a:solidFill>
                  <a:srgbClr val="F3C913"/>
                </a:solidFill>
                <a:latin typeface="More Sugar Thin"/>
              </a:rPr>
              <a:t>at least 55%</a:t>
            </a:r>
            <a:r>
              <a:rPr lang="en-US" sz="4300">
                <a:solidFill>
                  <a:srgbClr val="FEFFFE"/>
                </a:solidFill>
                <a:latin typeface="More Sugar Thin"/>
              </a:rPr>
              <a:t> by 2030 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878D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34744" y="0"/>
            <a:ext cx="7675133" cy="3799191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flipH="false" flipV="false" rot="0">
            <a:off x="96139" y="6203268"/>
            <a:ext cx="6696169" cy="3591582"/>
          </a:xfrm>
          <a:custGeom>
            <a:avLst/>
            <a:gdLst/>
            <a:ahLst/>
            <a:cxnLst/>
            <a:rect r="r" b="b" t="t" l="l"/>
            <a:pathLst>
              <a:path h="3591582" w="6696169">
                <a:moveTo>
                  <a:pt x="0" y="0"/>
                </a:moveTo>
                <a:lnTo>
                  <a:pt x="6696169" y="0"/>
                </a:lnTo>
                <a:lnTo>
                  <a:pt x="6696169" y="3591581"/>
                </a:lnTo>
                <a:lnTo>
                  <a:pt x="0" y="35915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495692" y="4021852"/>
            <a:ext cx="6585064" cy="5459617"/>
          </a:xfrm>
          <a:custGeom>
            <a:avLst/>
            <a:gdLst/>
            <a:ahLst/>
            <a:cxnLst/>
            <a:rect r="r" b="b" t="t" l="l"/>
            <a:pathLst>
              <a:path h="5459617" w="6585064">
                <a:moveTo>
                  <a:pt x="0" y="0"/>
                </a:moveTo>
                <a:lnTo>
                  <a:pt x="6585064" y="0"/>
                </a:lnTo>
                <a:lnTo>
                  <a:pt x="6585064" y="5459617"/>
                </a:lnTo>
                <a:lnTo>
                  <a:pt x="0" y="545961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220899" y="4627272"/>
            <a:ext cx="5383521" cy="4648705"/>
          </a:xfrm>
          <a:custGeom>
            <a:avLst/>
            <a:gdLst/>
            <a:ahLst/>
            <a:cxnLst/>
            <a:rect r="r" b="b" t="t" l="l"/>
            <a:pathLst>
              <a:path h="4648705" w="5383521">
                <a:moveTo>
                  <a:pt x="0" y="0"/>
                </a:moveTo>
                <a:lnTo>
                  <a:pt x="5383520" y="0"/>
                </a:lnTo>
                <a:lnTo>
                  <a:pt x="5383520" y="4648705"/>
                </a:lnTo>
                <a:lnTo>
                  <a:pt x="0" y="464870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170" t="0" r="-117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7709877" y="-352425"/>
            <a:ext cx="10578123" cy="1724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9000">
                <a:solidFill>
                  <a:srgbClr val="F3C913"/>
                </a:solidFill>
                <a:latin typeface="Funtastic"/>
              </a:rPr>
              <a:t>Walking debate</a:t>
            </a:r>
          </a:p>
        </p:txBody>
      </p:sp>
      <p:sp>
        <p:nvSpPr>
          <p:cNvPr name="TextBox 7" id="7"/>
          <p:cNvSpPr txBox="true"/>
          <p:nvPr/>
        </p:nvSpPr>
        <p:spPr>
          <a:xfrm rot="-100826">
            <a:off x="560550" y="6583603"/>
            <a:ext cx="5737866" cy="22357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95"/>
              </a:lnSpc>
            </a:pPr>
            <a:r>
              <a:rPr lang="en-US" sz="3210">
                <a:solidFill>
                  <a:srgbClr val="FFFFFF"/>
                </a:solidFill>
                <a:latin typeface="Antic"/>
              </a:rPr>
              <a:t>"Shared sovereignty forces countries to do things that don't suit their needs. Ireland should look after itself by itself."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179872" y="5767961"/>
            <a:ext cx="5208498" cy="22816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09"/>
              </a:lnSpc>
            </a:pPr>
            <a:r>
              <a:rPr lang="en-US" sz="3221">
                <a:solidFill>
                  <a:srgbClr val="75F8CB"/>
                </a:solidFill>
                <a:latin typeface="Brixton Sans"/>
              </a:rPr>
              <a:t>"We are too small individually. We need to make decisions together to have an impact in the world."</a:t>
            </a:r>
          </a:p>
        </p:txBody>
      </p:sp>
      <p:sp>
        <p:nvSpPr>
          <p:cNvPr name="TextBox 9" id="9"/>
          <p:cNvSpPr txBox="true"/>
          <p:nvPr/>
        </p:nvSpPr>
        <p:spPr>
          <a:xfrm rot="188099">
            <a:off x="6665839" y="5113954"/>
            <a:ext cx="4496630" cy="21215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37"/>
              </a:lnSpc>
            </a:pPr>
            <a:r>
              <a:rPr lang="en-US" sz="3027">
                <a:solidFill>
                  <a:srgbClr val="000000"/>
                </a:solidFill>
                <a:latin typeface="Calistoga"/>
              </a:rPr>
              <a:t>"Can we share </a:t>
            </a:r>
          </a:p>
          <a:p>
            <a:pPr algn="ctr">
              <a:lnSpc>
                <a:spcPts val="4237"/>
              </a:lnSpc>
            </a:pPr>
            <a:r>
              <a:rPr lang="en-US" sz="3027">
                <a:solidFill>
                  <a:srgbClr val="000000"/>
                </a:solidFill>
                <a:latin typeface="Calistoga"/>
              </a:rPr>
              <a:t>sovereignty but all decisions require everyone to agree?"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709877" y="1722134"/>
            <a:ext cx="10334201" cy="19443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80"/>
              </a:lnSpc>
            </a:pPr>
            <a:r>
              <a:rPr lang="en-US" sz="3700">
                <a:solidFill>
                  <a:srgbClr val="F3C913"/>
                </a:solidFill>
                <a:latin typeface="Open Sans Bold"/>
              </a:rPr>
              <a:t>Is sharing sovereignty an effective way for a group of countries to make decisions?</a:t>
            </a:r>
          </a:p>
          <a:p>
            <a:pPr algn="ctr">
              <a:lnSpc>
                <a:spcPts val="5180"/>
              </a:lnSpc>
            </a:pPr>
            <a:r>
              <a:rPr lang="en-US" sz="3700">
                <a:solidFill>
                  <a:srgbClr val="F3C913"/>
                </a:solidFill>
                <a:latin typeface="Open Sans Bold"/>
              </a:rPr>
              <a:t>Take the example of environmental policy.</a:t>
            </a:r>
            <a:r>
              <a:rPr lang="en-US" sz="3700">
                <a:solidFill>
                  <a:srgbClr val="F3C913"/>
                </a:solidFill>
                <a:latin typeface="Open Sans"/>
              </a:rPr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878D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-5400000">
            <a:off x="5618832" y="2215409"/>
            <a:ext cx="9971445" cy="808795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7405310" y="3713828"/>
            <a:ext cx="7243219" cy="5091111"/>
          </a:xfrm>
          <a:prstGeom prst="rect">
            <a:avLst/>
          </a:prstGeom>
        </p:spPr>
      </p:pic>
      <p:sp>
        <p:nvSpPr>
          <p:cNvPr name="Freeform 4" id="4"/>
          <p:cNvSpPr/>
          <p:nvPr/>
        </p:nvSpPr>
        <p:spPr>
          <a:xfrm flipH="false" flipV="false" rot="0">
            <a:off x="3135404" y="6106654"/>
            <a:ext cx="2597739" cy="2597739"/>
          </a:xfrm>
          <a:custGeom>
            <a:avLst/>
            <a:gdLst/>
            <a:ahLst/>
            <a:cxnLst/>
            <a:rect r="r" b="b" t="t" l="l"/>
            <a:pathLst>
              <a:path h="2597739" w="2597739">
                <a:moveTo>
                  <a:pt x="0" y="0"/>
                </a:moveTo>
                <a:lnTo>
                  <a:pt x="2597740" y="0"/>
                </a:lnTo>
                <a:lnTo>
                  <a:pt x="2597740" y="2597739"/>
                </a:lnTo>
                <a:lnTo>
                  <a:pt x="0" y="259773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801233" y="502286"/>
            <a:ext cx="3172323" cy="3172323"/>
          </a:xfrm>
          <a:custGeom>
            <a:avLst/>
            <a:gdLst/>
            <a:ahLst/>
            <a:cxnLst/>
            <a:rect r="r" b="b" t="t" l="l"/>
            <a:pathLst>
              <a:path h="3172323" w="3172323">
                <a:moveTo>
                  <a:pt x="0" y="0"/>
                </a:moveTo>
                <a:lnTo>
                  <a:pt x="3172323" y="0"/>
                </a:lnTo>
                <a:lnTo>
                  <a:pt x="3172323" y="3172324"/>
                </a:lnTo>
                <a:lnTo>
                  <a:pt x="0" y="317232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281159" y="6106654"/>
            <a:ext cx="2374211" cy="2374211"/>
          </a:xfrm>
          <a:custGeom>
            <a:avLst/>
            <a:gdLst/>
            <a:ahLst/>
            <a:cxnLst/>
            <a:rect r="r" b="b" t="t" l="l"/>
            <a:pathLst>
              <a:path h="2374211" w="2374211">
                <a:moveTo>
                  <a:pt x="0" y="0"/>
                </a:moveTo>
                <a:lnTo>
                  <a:pt x="2374211" y="0"/>
                </a:lnTo>
                <a:lnTo>
                  <a:pt x="2374211" y="2374211"/>
                </a:lnTo>
                <a:lnTo>
                  <a:pt x="0" y="237421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94640" y="2088448"/>
            <a:ext cx="3347047" cy="3347047"/>
          </a:xfrm>
          <a:custGeom>
            <a:avLst/>
            <a:gdLst/>
            <a:ahLst/>
            <a:cxnLst/>
            <a:rect r="r" b="b" t="t" l="l"/>
            <a:pathLst>
              <a:path h="3347047" w="3347047">
                <a:moveTo>
                  <a:pt x="0" y="0"/>
                </a:moveTo>
                <a:lnTo>
                  <a:pt x="3347047" y="0"/>
                </a:lnTo>
                <a:lnTo>
                  <a:pt x="3347047" y="3347047"/>
                </a:lnTo>
                <a:lnTo>
                  <a:pt x="0" y="334704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490714" y="612069"/>
            <a:ext cx="13957828" cy="9303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334"/>
              </a:lnSpc>
            </a:pPr>
            <a:r>
              <a:rPr lang="en-US" sz="5758">
                <a:solidFill>
                  <a:srgbClr val="FFFFFF"/>
                </a:solidFill>
                <a:latin typeface="Funtastic Bold"/>
              </a:rPr>
              <a:t>If you're curious, contact us, follow us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4037685" y="3898689"/>
            <a:ext cx="4699419" cy="7754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41"/>
              </a:lnSpc>
            </a:pPr>
            <a:r>
              <a:rPr lang="en-US" sz="4529">
                <a:solidFill>
                  <a:srgbClr val="FFFFFF"/>
                </a:solidFill>
                <a:latin typeface="Open Sans"/>
              </a:rPr>
              <a:t>@dab.the.eu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656869" y="8638626"/>
            <a:ext cx="3554809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FFFFFF"/>
                </a:solidFill>
                <a:latin typeface="Open Sans"/>
              </a:rPr>
              <a:t>@dabtheeu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575328" y="2259512"/>
            <a:ext cx="5970503" cy="2734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FFFFFF"/>
                </a:solidFill>
                <a:latin typeface="Open Sans"/>
              </a:rPr>
              <a:t>Hub in Active European Citizenship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648529" y="8637718"/>
            <a:ext cx="3639471" cy="5631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64"/>
              </a:lnSpc>
            </a:pPr>
            <a:r>
              <a:rPr lang="en-US" sz="3260">
                <a:solidFill>
                  <a:srgbClr val="FFFFFF"/>
                </a:solidFill>
                <a:latin typeface="Open Sans"/>
              </a:rPr>
              <a:t>@HubEuropCitizen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DAFqZfj1Dfw</dc:identifier>
  <dcterms:modified xsi:type="dcterms:W3CDTF">2011-08-01T06:04:30Z</dcterms:modified>
  <cp:revision>1</cp:revision>
  <dc:title>Topic 2 CSPE</dc:title>
</cp:coreProperties>
</file>