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64" r:id="rId29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Metropolis" charset="1" panose="02000000000000000000"/>
      <p:regular r:id="rId10"/>
    </p:embeddedFont>
    <p:embeddedFont>
      <p:font typeface="Open Sans Light" charset="1" panose="020B0306030504020204"/>
      <p:regular r:id="rId11"/>
    </p:embeddedFont>
    <p:embeddedFont>
      <p:font typeface="Open Sans Light Bold" charset="1" panose="020B0806030504020204"/>
      <p:regular r:id="rId12"/>
    </p:embeddedFont>
    <p:embeddedFont>
      <p:font typeface="Open Sans Light Italics" charset="1" panose="020B0306030504020204"/>
      <p:regular r:id="rId13"/>
    </p:embeddedFont>
    <p:embeddedFont>
      <p:font typeface="Open Sans Light Bold Italics" charset="1" panose="020B0806030504020204"/>
      <p:regular r:id="rId14"/>
    </p:embeddedFont>
    <p:embeddedFont>
      <p:font typeface="Open Sans" charset="1" panose="020B0606030504020204"/>
      <p:regular r:id="rId15"/>
    </p:embeddedFont>
    <p:embeddedFont>
      <p:font typeface="Open Sans Bold" charset="1" panose="020B0806030504020204"/>
      <p:regular r:id="rId16"/>
    </p:embeddedFont>
    <p:embeddedFont>
      <p:font typeface="Open Sans Italics" charset="1" panose="020B0606030504020204"/>
      <p:regular r:id="rId17"/>
    </p:embeddedFont>
    <p:embeddedFont>
      <p:font typeface="Open Sans Bold Italics" charset="1" panose="020B0806030504020204"/>
      <p:regular r:id="rId18"/>
    </p:embeddedFont>
    <p:embeddedFont>
      <p:font typeface="More Sugar Thin" charset="1" panose="00000000000000000000"/>
      <p:regular r:id="rId19"/>
    </p:embeddedFont>
    <p:embeddedFont>
      <p:font typeface="Funtastic" charset="1" panose="000000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slides/slide1.xml" Type="http://schemas.openxmlformats.org/officeDocument/2006/relationships/slide"/><Relationship Id="rId22" Target="slides/slide2.xml" Type="http://schemas.openxmlformats.org/officeDocument/2006/relationships/slide"/><Relationship Id="rId23" Target="slides/slide3.xml" Type="http://schemas.openxmlformats.org/officeDocument/2006/relationships/slide"/><Relationship Id="rId24" Target="slides/slide4.xml" Type="http://schemas.openxmlformats.org/officeDocument/2006/relationships/slide"/><Relationship Id="rId25" Target="slides/slide5.xml" Type="http://schemas.openxmlformats.org/officeDocument/2006/relationships/slide"/><Relationship Id="rId26" Target="slides/slide6.xml" Type="http://schemas.openxmlformats.org/officeDocument/2006/relationships/slide"/><Relationship Id="rId27" Target="slides/slide7.xml" Type="http://schemas.openxmlformats.org/officeDocument/2006/relationships/slide"/><Relationship Id="rId28" Target="slides/slide8.xml" Type="http://schemas.openxmlformats.org/officeDocument/2006/relationships/slide"/><Relationship Id="rId29" Target="slides/slide9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gif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gif" Type="http://schemas.openxmlformats.org/officeDocument/2006/relationships/image"/><Relationship Id="rId3" Target="../media/image11.gif" Type="http://schemas.openxmlformats.org/officeDocument/2006/relationships/image"/><Relationship Id="rId4" Target="../media/image12.jpe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gif" Type="http://schemas.openxmlformats.org/officeDocument/2006/relationships/image"/><Relationship Id="rId3" Target="../media/image14.gif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gif" Type="http://schemas.openxmlformats.org/officeDocument/2006/relationships/image"/><Relationship Id="rId3" Target="../media/image20.png" Type="http://schemas.openxmlformats.org/officeDocument/2006/relationships/image"/><Relationship Id="rId4" Target="../media/image21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gif" Type="http://schemas.openxmlformats.org/officeDocument/2006/relationships/image"/><Relationship Id="rId3" Target="../media/image23.gif" Type="http://schemas.openxmlformats.org/officeDocument/2006/relationships/image"/><Relationship Id="rId4" Target="../media/image24.jpe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gif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gif" Type="http://schemas.openxmlformats.org/officeDocument/2006/relationships/image"/><Relationship Id="rId3" Target="../media/image32.gif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Relationship Id="rId6" Target="../media/image35.png" Type="http://schemas.openxmlformats.org/officeDocument/2006/relationships/image"/><Relationship Id="rId7" Target="../media/image36.png" Type="http://schemas.openxmlformats.org/officeDocument/2006/relationships/image"/><Relationship Id="rId8" Target="../media/image37.svg" Type="http://schemas.openxmlformats.org/officeDocument/2006/relationships/image"/><Relationship Id="rId9" Target="../media/image3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C9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9096893" y="1079145"/>
            <a:ext cx="7842579" cy="8128710"/>
          </a:xfrm>
          <a:custGeom>
            <a:avLst/>
            <a:gdLst/>
            <a:ahLst/>
            <a:cxnLst/>
            <a:rect r="r" b="b" t="t" l="l"/>
            <a:pathLst>
              <a:path h="8128710" w="7842579">
                <a:moveTo>
                  <a:pt x="0" y="0"/>
                </a:moveTo>
                <a:lnTo>
                  <a:pt x="7842579" y="0"/>
                </a:lnTo>
                <a:lnTo>
                  <a:pt x="7842579" y="8128710"/>
                </a:lnTo>
                <a:lnTo>
                  <a:pt x="0" y="81287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522014" y="1905955"/>
            <a:ext cx="8992338" cy="7158835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0" y="-631833"/>
            <a:ext cx="3558497" cy="3558497"/>
          </a:xfrm>
          <a:custGeom>
            <a:avLst/>
            <a:gdLst/>
            <a:ahLst/>
            <a:cxnLst/>
            <a:rect r="r" b="b" t="t" l="l"/>
            <a:pathLst>
              <a:path h="3558497" w="3558497">
                <a:moveTo>
                  <a:pt x="0" y="0"/>
                </a:moveTo>
                <a:lnTo>
                  <a:pt x="3558497" y="0"/>
                </a:lnTo>
                <a:lnTo>
                  <a:pt x="3558497" y="3558497"/>
                </a:lnTo>
                <a:lnTo>
                  <a:pt x="0" y="35584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19370" y="9258300"/>
            <a:ext cx="3239127" cy="878613"/>
          </a:xfrm>
          <a:custGeom>
            <a:avLst/>
            <a:gdLst/>
            <a:ahLst/>
            <a:cxnLst/>
            <a:rect r="r" b="b" t="t" l="l"/>
            <a:pathLst>
              <a:path h="878613" w="3239127">
                <a:moveTo>
                  <a:pt x="0" y="0"/>
                </a:moveTo>
                <a:lnTo>
                  <a:pt x="3239127" y="0"/>
                </a:lnTo>
                <a:lnTo>
                  <a:pt x="3239127" y="878613"/>
                </a:lnTo>
                <a:lnTo>
                  <a:pt x="0" y="8786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733874" y="8991131"/>
            <a:ext cx="2792240" cy="1295869"/>
          </a:xfrm>
          <a:custGeom>
            <a:avLst/>
            <a:gdLst/>
            <a:ahLst/>
            <a:cxnLst/>
            <a:rect r="r" b="b" t="t" l="l"/>
            <a:pathLst>
              <a:path h="1295869" w="2792240">
                <a:moveTo>
                  <a:pt x="0" y="0"/>
                </a:moveTo>
                <a:lnTo>
                  <a:pt x="2792239" y="0"/>
                </a:lnTo>
                <a:lnTo>
                  <a:pt x="2792239" y="1295869"/>
                </a:lnTo>
                <a:lnTo>
                  <a:pt x="0" y="12958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53059" y="4246880"/>
            <a:ext cx="7592318" cy="1621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082ADD"/>
                </a:solidFill>
                <a:latin typeface="Funtastic"/>
              </a:rPr>
              <a:t>How did the European Union </a:t>
            </a:r>
          </a:p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082ADD"/>
                </a:solidFill>
                <a:latin typeface="Funtastic"/>
              </a:rPr>
              <a:t>come about?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845594" y="2574239"/>
            <a:ext cx="3680520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082ADD"/>
                </a:solidFill>
                <a:latin typeface="Funtastic"/>
              </a:rPr>
              <a:t>Topic 1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435071" y="9374074"/>
            <a:ext cx="7166223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82ADD"/>
                </a:solidFill>
                <a:latin typeface="Open Sans Light"/>
              </a:rPr>
              <a:t>CSPE - Strand 3 - LO 3.4 - 20 minutes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832481" y="6501530"/>
            <a:ext cx="5293816" cy="18675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082ADD"/>
                </a:solidFill>
                <a:latin typeface="Funtastic"/>
              </a:rPr>
              <a:t>*Creation</a:t>
            </a:r>
          </a:p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082ADD"/>
                </a:solidFill>
                <a:latin typeface="Funtastic"/>
              </a:rPr>
              <a:t>*Key concept- Shared sovereignty</a:t>
            </a:r>
          </a:p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082ADD"/>
                </a:solidFill>
                <a:latin typeface="Funtastic"/>
              </a:rPr>
              <a:t>*Membership</a:t>
            </a:r>
          </a:p>
          <a:p>
            <a:pPr algn="ctr">
              <a:lnSpc>
                <a:spcPts val="3640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7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239195"/>
            <a:ext cx="6483720" cy="6240581"/>
          </a:xfrm>
          <a:custGeom>
            <a:avLst/>
            <a:gdLst/>
            <a:ahLst/>
            <a:cxnLst/>
            <a:rect r="r" b="b" t="t" l="l"/>
            <a:pathLst>
              <a:path h="6240581" w="6483720">
                <a:moveTo>
                  <a:pt x="0" y="0"/>
                </a:moveTo>
                <a:lnTo>
                  <a:pt x="6483720" y="0"/>
                </a:lnTo>
                <a:lnTo>
                  <a:pt x="6483720" y="6240580"/>
                </a:lnTo>
                <a:lnTo>
                  <a:pt x="0" y="62405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040502" y="6001385"/>
            <a:ext cx="3501321" cy="4114800"/>
          </a:xfrm>
          <a:custGeom>
            <a:avLst/>
            <a:gdLst/>
            <a:ahLst/>
            <a:cxnLst/>
            <a:rect r="r" b="b" t="t" l="l"/>
            <a:pathLst>
              <a:path h="4114800" w="3501321">
                <a:moveTo>
                  <a:pt x="0" y="0"/>
                </a:moveTo>
                <a:lnTo>
                  <a:pt x="3501321" y="0"/>
                </a:lnTo>
                <a:lnTo>
                  <a:pt x="35013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791162" y="1603475"/>
            <a:ext cx="11276731" cy="1277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>
                <a:solidFill>
                  <a:srgbClr val="F3C913"/>
                </a:solidFill>
                <a:latin typeface="Funtastic"/>
              </a:rPr>
              <a:t>Get in groups of 6 students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756827" y="4792422"/>
            <a:ext cx="8350297" cy="1915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Funtastic"/>
              </a:rPr>
              <a:t>You have 3 minutes to list all 27 EU countries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7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3447364" y="-1245511"/>
            <a:ext cx="11970637" cy="714059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19457" y="465252"/>
            <a:ext cx="7178712" cy="5285001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249982" y="5991834"/>
            <a:ext cx="6115578" cy="4174901"/>
          </a:xfrm>
          <a:custGeom>
            <a:avLst/>
            <a:gdLst/>
            <a:ahLst/>
            <a:cxnLst/>
            <a:rect r="r" b="b" t="t" l="l"/>
            <a:pathLst>
              <a:path h="4174901" w="6115578">
                <a:moveTo>
                  <a:pt x="0" y="0"/>
                </a:moveTo>
                <a:lnTo>
                  <a:pt x="6115577" y="0"/>
                </a:lnTo>
                <a:lnTo>
                  <a:pt x="6115577" y="4174901"/>
                </a:lnTo>
                <a:lnTo>
                  <a:pt x="0" y="41749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8523273" y="2442819"/>
            <a:ext cx="9350473" cy="7069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79"/>
              </a:lnSpc>
              <a:spcBef>
                <a:spcPct val="0"/>
              </a:spcBef>
            </a:pPr>
            <a:r>
              <a:rPr lang="en-US" sz="3599">
                <a:solidFill>
                  <a:srgbClr val="FAE8E0"/>
                </a:solidFill>
                <a:latin typeface="More Sugar Thin"/>
              </a:rPr>
              <a:t>It is a unique </a:t>
            </a:r>
            <a:r>
              <a:rPr lang="en-US" sz="3599">
                <a:solidFill>
                  <a:srgbClr val="F3C913"/>
                </a:solidFill>
                <a:latin typeface="More Sugar Thin"/>
              </a:rPr>
              <a:t>economic and political union </a:t>
            </a:r>
            <a:r>
              <a:rPr lang="en-US" sz="3599">
                <a:solidFill>
                  <a:srgbClr val="FFFFFF"/>
                </a:solidFill>
                <a:latin typeface="More Sugar Thin"/>
              </a:rPr>
              <a:t>built for peace after WWII</a:t>
            </a:r>
          </a:p>
          <a:p>
            <a:pPr>
              <a:lnSpc>
                <a:spcPts val="4679"/>
              </a:lnSpc>
              <a:spcBef>
                <a:spcPct val="0"/>
              </a:spcBef>
            </a:pPr>
          </a:p>
          <a:p>
            <a:pPr>
              <a:lnSpc>
                <a:spcPts val="4679"/>
              </a:lnSpc>
              <a:spcBef>
                <a:spcPct val="0"/>
              </a:spcBef>
            </a:pPr>
            <a:r>
              <a:rPr lang="en-US" sz="3599">
                <a:solidFill>
                  <a:srgbClr val="FAE8E0"/>
                </a:solidFill>
                <a:latin typeface="More Sugar Thin"/>
              </a:rPr>
              <a:t>The </a:t>
            </a:r>
            <a:r>
              <a:rPr lang="en-US" sz="3599">
                <a:solidFill>
                  <a:srgbClr val="F3C913"/>
                </a:solidFill>
                <a:latin typeface="More Sugar Thin"/>
              </a:rPr>
              <a:t>starting idea:</a:t>
            </a:r>
          </a:p>
          <a:p>
            <a:pPr>
              <a:lnSpc>
                <a:spcPts val="4679"/>
              </a:lnSpc>
              <a:spcBef>
                <a:spcPct val="0"/>
              </a:spcBef>
            </a:pPr>
            <a:r>
              <a:rPr lang="en-US" sz="3599">
                <a:solidFill>
                  <a:srgbClr val="FAE8E0"/>
                </a:solidFill>
                <a:latin typeface="More Sugar Thin"/>
              </a:rPr>
              <a:t>If countries share the control they have over key material, they will be less likely to go to war.</a:t>
            </a:r>
          </a:p>
          <a:p>
            <a:pPr algn="ctr">
              <a:lnSpc>
                <a:spcPts val="4679"/>
              </a:lnSpc>
              <a:spcBef>
                <a:spcPct val="0"/>
              </a:spcBef>
            </a:pPr>
          </a:p>
          <a:p>
            <a:pPr>
              <a:lnSpc>
                <a:spcPts val="4679"/>
              </a:lnSpc>
              <a:spcBef>
                <a:spcPct val="0"/>
              </a:spcBef>
            </a:pPr>
            <a:r>
              <a:rPr lang="en-US" sz="3599">
                <a:solidFill>
                  <a:srgbClr val="FAE8E0"/>
                </a:solidFill>
                <a:latin typeface="More Sugar Thin"/>
              </a:rPr>
              <a:t>6 countries created the </a:t>
            </a:r>
          </a:p>
          <a:p>
            <a:pPr>
              <a:lnSpc>
                <a:spcPts val="4679"/>
              </a:lnSpc>
              <a:spcBef>
                <a:spcPct val="0"/>
              </a:spcBef>
            </a:pPr>
            <a:r>
              <a:rPr lang="en-US" sz="3599">
                <a:solidFill>
                  <a:srgbClr val="F3C913"/>
                </a:solidFill>
                <a:latin typeface="More Sugar Thin"/>
              </a:rPr>
              <a:t>European Coal and Steel Community</a:t>
            </a:r>
            <a:r>
              <a:rPr lang="en-US" sz="3599">
                <a:solidFill>
                  <a:srgbClr val="FAE8E0"/>
                </a:solidFill>
                <a:latin typeface="More Sugar Thin"/>
              </a:rPr>
              <a:t> (ECSC) in 1951 - coal &amp; steel were essential to make weaponry.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9457" y="5944209"/>
            <a:ext cx="6962649" cy="438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E8E8E8"/>
                </a:solidFill>
                <a:latin typeface="More Sugar Thin"/>
              </a:rPr>
              <a:t>Signature Treaty of Paris which sets up ECSC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710821" y="150927"/>
            <a:ext cx="6975376" cy="1563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80"/>
              </a:lnSpc>
            </a:pPr>
            <a:r>
              <a:rPr lang="en-US" sz="8200">
                <a:solidFill>
                  <a:srgbClr val="F3C913"/>
                </a:solidFill>
                <a:latin typeface="Funtastic"/>
              </a:rPr>
              <a:t>How it started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7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92733" y="3406226"/>
            <a:ext cx="4773757" cy="491304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22797" y="5384208"/>
            <a:ext cx="2392194" cy="2468642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5312363" y="1638300"/>
            <a:ext cx="12430772" cy="8432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More Sugar Thin"/>
              </a:rPr>
              <a:t>The European Union is based on</a:t>
            </a:r>
            <a:r>
              <a:rPr lang="en-US" sz="3999">
                <a:solidFill>
                  <a:srgbClr val="FAE8E0"/>
                </a:solidFill>
                <a:latin typeface="More Sugar Thin"/>
              </a:rPr>
              <a:t> </a:t>
            </a:r>
            <a:r>
              <a:rPr lang="en-US" sz="3999">
                <a:solidFill>
                  <a:srgbClr val="F3C913"/>
                </a:solidFill>
                <a:latin typeface="More Sugar Thin"/>
              </a:rPr>
              <a:t>shared sovereignty</a:t>
            </a:r>
            <a:r>
              <a:rPr lang="en-US" sz="3999">
                <a:solidFill>
                  <a:srgbClr val="FAE8E0"/>
                </a:solidFill>
                <a:latin typeface="More Sugar Thin"/>
              </a:rPr>
              <a:t>.</a:t>
            </a:r>
          </a:p>
          <a:p>
            <a:pPr>
              <a:lnSpc>
                <a:spcPts val="5599"/>
              </a:lnSpc>
            </a:pP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More Sugar Thin"/>
              </a:rPr>
              <a:t>Sovereignty = the authority/power a state has to </a:t>
            </a:r>
            <a:r>
              <a:rPr lang="en-US" sz="3999">
                <a:solidFill>
                  <a:srgbClr val="F3C913"/>
                </a:solidFill>
                <a:latin typeface="More Sugar Thin"/>
              </a:rPr>
              <a:t>make its own rules</a:t>
            </a:r>
            <a:r>
              <a:rPr lang="en-US" sz="3999">
                <a:solidFill>
                  <a:srgbClr val="FAE8E0"/>
                </a:solidFill>
                <a:latin typeface="More Sugar Thin"/>
              </a:rPr>
              <a:t>.</a:t>
            </a:r>
          </a:p>
          <a:p>
            <a:pPr>
              <a:lnSpc>
                <a:spcPts val="5599"/>
              </a:lnSpc>
            </a:pP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More Sugar Thin"/>
              </a:rPr>
              <a:t>The EU is a club where all countries joining </a:t>
            </a:r>
            <a:r>
              <a:rPr lang="en-US" sz="3999">
                <a:solidFill>
                  <a:srgbClr val="F3C913"/>
                </a:solidFill>
                <a:latin typeface="More Sugar Thin"/>
              </a:rPr>
              <a:t>share their sovereignty</a:t>
            </a:r>
            <a:r>
              <a:rPr lang="en-US" sz="3999">
                <a:solidFill>
                  <a:srgbClr val="FAE8E0"/>
                </a:solidFill>
                <a:latin typeface="More Sugar Thin"/>
              </a:rPr>
              <a:t> </a:t>
            </a:r>
            <a:r>
              <a:rPr lang="en-US" sz="3999">
                <a:solidFill>
                  <a:srgbClr val="FFFFFF"/>
                </a:solidFill>
                <a:latin typeface="More Sugar Thin"/>
              </a:rPr>
              <a:t>with </a:t>
            </a:r>
            <a:r>
              <a:rPr lang="en-US" sz="3999">
                <a:solidFill>
                  <a:srgbClr val="F3C913"/>
                </a:solidFill>
                <a:latin typeface="More Sugar Thin"/>
              </a:rPr>
              <a:t>other members AND European institutions. </a:t>
            </a:r>
            <a:r>
              <a:rPr lang="en-US" sz="3999">
                <a:solidFill>
                  <a:srgbClr val="FEFFFE"/>
                </a:solidFill>
                <a:latin typeface="More Sugar Thin"/>
              </a:rPr>
              <a:t>They</a:t>
            </a:r>
            <a:r>
              <a:rPr lang="en-US" sz="3999">
                <a:solidFill>
                  <a:srgbClr val="FAE8E0"/>
                </a:solidFill>
                <a:latin typeface="More Sugar Thin"/>
              </a:rPr>
              <a:t> </a:t>
            </a:r>
            <a:r>
              <a:rPr lang="en-US" sz="3999">
                <a:solidFill>
                  <a:srgbClr val="F3C913"/>
                </a:solidFill>
                <a:latin typeface="More Sugar Thin"/>
              </a:rPr>
              <a:t>make decisions together which apply to all in some agreed areas,</a:t>
            </a:r>
            <a:r>
              <a:rPr lang="en-US" sz="3999">
                <a:solidFill>
                  <a:srgbClr val="FEFFFE"/>
                </a:solidFill>
                <a:latin typeface="More Sugar Thin"/>
              </a:rPr>
              <a:t> e.g. the environment or food safety. They have to compromise a lot to find an agreement. </a:t>
            </a:r>
          </a:p>
          <a:p>
            <a:pPr>
              <a:lnSpc>
                <a:spcPts val="5599"/>
              </a:lnSpc>
            </a:pPr>
            <a:r>
              <a:rPr lang="en-US" sz="3999">
                <a:solidFill>
                  <a:srgbClr val="FEFFFE"/>
                </a:solidFill>
                <a:latin typeface="More Sugar Thin"/>
              </a:rPr>
              <a:t>We are all</a:t>
            </a:r>
            <a:r>
              <a:rPr lang="en-US" sz="3999">
                <a:solidFill>
                  <a:srgbClr val="FAE8E0"/>
                </a:solidFill>
                <a:latin typeface="More Sugar Thin"/>
              </a:rPr>
              <a:t> </a:t>
            </a:r>
            <a:r>
              <a:rPr lang="en-US" sz="3999">
                <a:solidFill>
                  <a:srgbClr val="F3C913"/>
                </a:solidFill>
                <a:latin typeface="More Sugar Thin"/>
              </a:rPr>
              <a:t>interdependent </a:t>
            </a:r>
            <a:r>
              <a:rPr lang="en-US" sz="3999">
                <a:solidFill>
                  <a:srgbClr val="FFFFFF"/>
                </a:solidFill>
                <a:latin typeface="More Sugar Thin"/>
              </a:rPr>
              <a:t>in this club. </a:t>
            </a:r>
            <a:r>
              <a:rPr lang="en-US" sz="3999">
                <a:solidFill>
                  <a:srgbClr val="FAE8E0"/>
                </a:solidFill>
                <a:latin typeface="More Sugar Thin"/>
              </a:rPr>
              <a:t> 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669472" y="214765"/>
            <a:ext cx="2800942" cy="2778579"/>
          </a:xfrm>
          <a:custGeom>
            <a:avLst/>
            <a:gdLst/>
            <a:ahLst/>
            <a:cxnLst/>
            <a:rect r="r" b="b" t="t" l="l"/>
            <a:pathLst>
              <a:path h="2778579" w="2800942">
                <a:moveTo>
                  <a:pt x="0" y="0"/>
                </a:moveTo>
                <a:lnTo>
                  <a:pt x="2800942" y="0"/>
                </a:lnTo>
                <a:lnTo>
                  <a:pt x="2800942" y="2778579"/>
                </a:lnTo>
                <a:lnTo>
                  <a:pt x="0" y="27785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561542">
            <a:off x="16179477" y="3607929"/>
            <a:ext cx="1283280" cy="1574577"/>
          </a:xfrm>
          <a:custGeom>
            <a:avLst/>
            <a:gdLst/>
            <a:ahLst/>
            <a:cxnLst/>
            <a:rect r="r" b="b" t="t" l="l"/>
            <a:pathLst>
              <a:path h="1574577" w="1283280">
                <a:moveTo>
                  <a:pt x="0" y="0"/>
                </a:moveTo>
                <a:lnTo>
                  <a:pt x="1283280" y="0"/>
                </a:lnTo>
                <a:lnTo>
                  <a:pt x="1283280" y="1574577"/>
                </a:lnTo>
                <a:lnTo>
                  <a:pt x="0" y="15745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476172" y="-9525"/>
            <a:ext cx="5740202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3C913"/>
                </a:solidFill>
                <a:latin typeface="Funtastic"/>
              </a:rPr>
              <a:t>Remember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05599" y="4290442"/>
            <a:ext cx="4160892" cy="10149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71"/>
              </a:lnSpc>
            </a:pPr>
            <a:r>
              <a:rPr lang="en-US" sz="2765">
                <a:solidFill>
                  <a:srgbClr val="1B38CB"/>
                </a:solidFill>
                <a:latin typeface="Funtastic"/>
              </a:rPr>
              <a:t>Sovereignty = independent power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7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90292" y="2779015"/>
            <a:ext cx="5305151" cy="4597114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4742415" y="7376129"/>
            <a:ext cx="2706055" cy="2706055"/>
          </a:xfrm>
          <a:custGeom>
            <a:avLst/>
            <a:gdLst/>
            <a:ahLst/>
            <a:cxnLst/>
            <a:rect r="r" b="b" t="t" l="l"/>
            <a:pathLst>
              <a:path h="2706055" w="2706055">
                <a:moveTo>
                  <a:pt x="0" y="0"/>
                </a:moveTo>
                <a:lnTo>
                  <a:pt x="2706055" y="0"/>
                </a:lnTo>
                <a:lnTo>
                  <a:pt x="2706055" y="2706055"/>
                </a:lnTo>
                <a:lnTo>
                  <a:pt x="0" y="27060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775954" y="676275"/>
            <a:ext cx="4319488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3C913"/>
                </a:solidFill>
                <a:latin typeface="Funtastic"/>
              </a:rPr>
              <a:t>In detail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601770" y="362902"/>
            <a:ext cx="10686230" cy="9475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FFFFFF"/>
                </a:solidFill>
                <a:latin typeface="More Sugar Thin"/>
              </a:rPr>
              <a:t>The </a:t>
            </a:r>
            <a:r>
              <a:rPr lang="en-US" sz="4200">
                <a:solidFill>
                  <a:srgbClr val="F3C913"/>
                </a:solidFill>
                <a:latin typeface="More Sugar Thin"/>
              </a:rPr>
              <a:t>European Community for Coal and Steel was created in 1950 by 6 countries: </a:t>
            </a:r>
          </a:p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FFFFFF"/>
                </a:solidFill>
                <a:latin typeface="More Sugar Thin"/>
              </a:rPr>
              <a:t>France, Germany, Italy, Belgium, Netherlands, Luxembourg.</a:t>
            </a:r>
          </a:p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F3C913"/>
                </a:solidFill>
                <a:latin typeface="More Sugar Thin"/>
              </a:rPr>
              <a:t> </a:t>
            </a:r>
          </a:p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F3C913"/>
                </a:solidFill>
                <a:latin typeface="More Sugar Thin"/>
              </a:rPr>
              <a:t>The same 6 decided to </a:t>
            </a:r>
            <a:r>
              <a:rPr lang="en-US" sz="4200">
                <a:solidFill>
                  <a:srgbClr val="FFFFFF"/>
                </a:solidFill>
                <a:latin typeface="More Sugar Thin"/>
              </a:rPr>
              <a:t>extend the experiment to other areas such as agriculture and trade. They created </a:t>
            </a:r>
            <a:r>
              <a:rPr lang="en-US" sz="4200">
                <a:solidFill>
                  <a:srgbClr val="F3C913"/>
                </a:solidFill>
                <a:latin typeface="More Sugar Thin"/>
              </a:rPr>
              <a:t>the European Economic Community in 1957 with the Treaty of Rome</a:t>
            </a:r>
            <a:r>
              <a:rPr lang="en-US" sz="4200">
                <a:solidFill>
                  <a:srgbClr val="FFFFFF"/>
                </a:solidFill>
                <a:latin typeface="More Sugar Thin"/>
              </a:rPr>
              <a:t>.</a:t>
            </a:r>
          </a:p>
          <a:p>
            <a:pPr algn="ctr">
              <a:lnSpc>
                <a:spcPts val="5880"/>
              </a:lnSpc>
            </a:pPr>
          </a:p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FFFFFF"/>
                </a:solidFill>
                <a:latin typeface="More Sugar Thin"/>
              </a:rPr>
              <a:t>The name </a:t>
            </a:r>
            <a:r>
              <a:rPr lang="en-US" sz="4200">
                <a:solidFill>
                  <a:srgbClr val="F3C913"/>
                </a:solidFill>
                <a:latin typeface="More Sugar Thin"/>
              </a:rPr>
              <a:t>European Union </a:t>
            </a:r>
            <a:r>
              <a:rPr lang="en-US" sz="4200">
                <a:solidFill>
                  <a:srgbClr val="FFFFFF"/>
                </a:solidFill>
                <a:latin typeface="More Sugar Thin"/>
              </a:rPr>
              <a:t>was only adopted with the Maastricht Treaty in 1993. This treaty created the </a:t>
            </a:r>
            <a:r>
              <a:rPr lang="en-US" sz="4200">
                <a:solidFill>
                  <a:srgbClr val="F3C913"/>
                </a:solidFill>
                <a:latin typeface="More Sugar Thin"/>
              </a:rPr>
              <a:t>Euro </a:t>
            </a:r>
            <a:r>
              <a:rPr lang="en-US" sz="4200">
                <a:solidFill>
                  <a:srgbClr val="FFFFFF"/>
                </a:solidFill>
                <a:latin typeface="More Sugar Thin"/>
              </a:rPr>
              <a:t>and the </a:t>
            </a:r>
          </a:p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F3C913"/>
                </a:solidFill>
                <a:latin typeface="More Sugar Thin"/>
              </a:rPr>
              <a:t>Economic Monetary Union (EMU)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7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564305" y="5143500"/>
            <a:ext cx="3280201" cy="4557882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4859491" y="2027555"/>
            <a:ext cx="13280455" cy="772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More Sugar Thin"/>
              </a:rPr>
              <a:t>From the initial 6, the EU grew on 7 occasions. It is now a club of</a:t>
            </a:r>
            <a:r>
              <a:rPr lang="en-US" sz="3999">
                <a:solidFill>
                  <a:srgbClr val="F3C913"/>
                </a:solidFill>
                <a:latin typeface="More Sugar Thin"/>
              </a:rPr>
              <a:t> 27 countries</a:t>
            </a:r>
            <a:r>
              <a:rPr lang="en-US" sz="3999">
                <a:solidFill>
                  <a:srgbClr val="FFFFFF"/>
                </a:solidFill>
                <a:latin typeface="More Sugar Thin"/>
              </a:rPr>
              <a:t>. 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More Sugar Thin"/>
              </a:rPr>
              <a:t>Ireland joined in 1973 together with the UK and Denmark.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More Sugar Thin"/>
              </a:rPr>
              <a:t>Find out who they are on the next slide. </a:t>
            </a:r>
          </a:p>
          <a:p>
            <a:pPr algn="ctr">
              <a:lnSpc>
                <a:spcPts val="5599"/>
              </a:lnSpc>
            </a:pP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More Sugar Thin"/>
              </a:rPr>
              <a:t>Biggest enlargement in 2004 to 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3C913"/>
                </a:solidFill>
                <a:latin typeface="More Sugar Thin"/>
              </a:rPr>
              <a:t>10 countries of Central and Eastern Europe</a:t>
            </a:r>
            <a:r>
              <a:rPr lang="en-US" sz="3999">
                <a:solidFill>
                  <a:srgbClr val="FFFFFF"/>
                </a:solidFill>
                <a:latin typeface="More Sugar Thin"/>
              </a:rPr>
              <a:t>.</a:t>
            </a:r>
          </a:p>
          <a:p>
            <a:pPr algn="ctr">
              <a:lnSpc>
                <a:spcPts val="5599"/>
              </a:lnSpc>
            </a:pP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More Sugar Thin"/>
              </a:rPr>
              <a:t>In </a:t>
            </a:r>
            <a:r>
              <a:rPr lang="en-US" sz="3999">
                <a:solidFill>
                  <a:srgbClr val="F3C913"/>
                </a:solidFill>
                <a:latin typeface="More Sugar Thin"/>
              </a:rPr>
              <a:t>2016</a:t>
            </a:r>
            <a:r>
              <a:rPr lang="en-US" sz="3999">
                <a:solidFill>
                  <a:srgbClr val="FFFFFF"/>
                </a:solidFill>
                <a:latin typeface="More Sugar Thin"/>
              </a:rPr>
              <a:t>, the </a:t>
            </a:r>
            <a:r>
              <a:rPr lang="en-US" sz="3999">
                <a:solidFill>
                  <a:srgbClr val="F3C913"/>
                </a:solidFill>
                <a:latin typeface="More Sugar Thin"/>
              </a:rPr>
              <a:t>United Kingdom</a:t>
            </a:r>
            <a:r>
              <a:rPr lang="en-US" sz="3999">
                <a:solidFill>
                  <a:srgbClr val="FFFFFF"/>
                </a:solidFill>
                <a:latin typeface="More Sugar Thin"/>
              </a:rPr>
              <a:t> voted by referendum to</a:t>
            </a:r>
            <a:r>
              <a:rPr lang="en-US" sz="3999">
                <a:solidFill>
                  <a:srgbClr val="F3C913"/>
                </a:solidFill>
                <a:latin typeface="More Sugar Thin"/>
              </a:rPr>
              <a:t> leave the EU. </a:t>
            </a:r>
            <a:r>
              <a:rPr lang="en-US" sz="3999">
                <a:solidFill>
                  <a:srgbClr val="FFFFFF"/>
                </a:solidFill>
                <a:latin typeface="More Sugar Thin"/>
              </a:rPr>
              <a:t>It formally left on 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More Sugar Thin"/>
              </a:rPr>
              <a:t>31 January 2020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1436642">
            <a:off x="16377203" y="3937179"/>
            <a:ext cx="1232390" cy="1189257"/>
          </a:xfrm>
          <a:prstGeom prst="rect">
            <a:avLst/>
          </a:prstGeom>
        </p:spPr>
      </p:pic>
      <p:sp>
        <p:nvSpPr>
          <p:cNvPr name="Freeform 5" id="5"/>
          <p:cNvSpPr/>
          <p:nvPr/>
        </p:nvSpPr>
        <p:spPr>
          <a:xfrm flipH="false" flipV="false" rot="0">
            <a:off x="0" y="0"/>
            <a:ext cx="4515014" cy="2951690"/>
          </a:xfrm>
          <a:custGeom>
            <a:avLst/>
            <a:gdLst/>
            <a:ahLst/>
            <a:cxnLst/>
            <a:rect r="r" b="b" t="t" l="l"/>
            <a:pathLst>
              <a:path h="2951690" w="4515014">
                <a:moveTo>
                  <a:pt x="0" y="0"/>
                </a:moveTo>
                <a:lnTo>
                  <a:pt x="4515014" y="0"/>
                </a:lnTo>
                <a:lnTo>
                  <a:pt x="4515014" y="2951690"/>
                </a:lnTo>
                <a:lnTo>
                  <a:pt x="0" y="29516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104647" y="-9525"/>
            <a:ext cx="7444383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3C913"/>
                </a:solidFill>
                <a:latin typeface="Funtastic"/>
              </a:rPr>
              <a:t>How it's going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7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072812" y="0"/>
            <a:ext cx="12669735" cy="10287000"/>
          </a:xfrm>
          <a:custGeom>
            <a:avLst/>
            <a:gdLst/>
            <a:ahLst/>
            <a:cxnLst/>
            <a:rect r="r" b="b" t="t" l="l"/>
            <a:pathLst>
              <a:path h="10287000" w="12669735">
                <a:moveTo>
                  <a:pt x="0" y="0"/>
                </a:moveTo>
                <a:lnTo>
                  <a:pt x="12669735" y="0"/>
                </a:lnTo>
                <a:lnTo>
                  <a:pt x="1266973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28700" y="677430"/>
            <a:ext cx="5540109" cy="6865713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3521387">
            <a:off x="14578193" y="4788722"/>
            <a:ext cx="357734" cy="1490558"/>
          </a:xfrm>
          <a:custGeom>
            <a:avLst/>
            <a:gdLst/>
            <a:ahLst/>
            <a:cxnLst/>
            <a:rect r="r" b="b" t="t" l="l"/>
            <a:pathLst>
              <a:path h="1490558" w="357734">
                <a:moveTo>
                  <a:pt x="0" y="0"/>
                </a:moveTo>
                <a:lnTo>
                  <a:pt x="357733" y="0"/>
                </a:lnTo>
                <a:lnTo>
                  <a:pt x="357733" y="1490558"/>
                </a:lnTo>
                <a:lnTo>
                  <a:pt x="0" y="14905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-1002053">
            <a:off x="209776" y="7774208"/>
            <a:ext cx="6191264" cy="20701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01"/>
              </a:lnSpc>
            </a:pPr>
            <a:r>
              <a:rPr lang="en-US" sz="8001">
                <a:solidFill>
                  <a:srgbClr val="F3C913"/>
                </a:solidFill>
                <a:latin typeface="Metropolis Bold"/>
              </a:rPr>
              <a:t>WHAT IT LOOKS LIKE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230958" y="4385461"/>
            <a:ext cx="4511589" cy="7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6"/>
              </a:lnSpc>
            </a:pPr>
            <a:r>
              <a:rPr lang="en-US" sz="2197">
                <a:solidFill>
                  <a:srgbClr val="FF004F"/>
                </a:solidFill>
                <a:latin typeface="Open Sans Light Bold"/>
              </a:rPr>
              <a:t>Ukraine and Georgia were given candidate status in 2022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1210125">
            <a:off x="16264024" y="5125672"/>
            <a:ext cx="426918" cy="1778826"/>
          </a:xfrm>
          <a:custGeom>
            <a:avLst/>
            <a:gdLst/>
            <a:ahLst/>
            <a:cxnLst/>
            <a:rect r="r" b="b" t="t" l="l"/>
            <a:pathLst>
              <a:path h="1778826" w="426918">
                <a:moveTo>
                  <a:pt x="0" y="0"/>
                </a:moveTo>
                <a:lnTo>
                  <a:pt x="426918" y="0"/>
                </a:lnTo>
                <a:lnTo>
                  <a:pt x="426918" y="1778826"/>
                </a:lnTo>
                <a:lnTo>
                  <a:pt x="0" y="17788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7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993008" y="0"/>
            <a:ext cx="13294992" cy="10287000"/>
          </a:xfrm>
          <a:custGeom>
            <a:avLst/>
            <a:gdLst/>
            <a:ahLst/>
            <a:cxnLst/>
            <a:rect r="r" b="b" t="t" l="l"/>
            <a:pathLst>
              <a:path h="10287000" w="13294992">
                <a:moveTo>
                  <a:pt x="0" y="0"/>
                </a:moveTo>
                <a:lnTo>
                  <a:pt x="13294992" y="0"/>
                </a:lnTo>
                <a:lnTo>
                  <a:pt x="1329499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-851903">
            <a:off x="669662" y="516873"/>
            <a:ext cx="4728973" cy="1601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02"/>
              </a:lnSpc>
            </a:pPr>
            <a:r>
              <a:rPr lang="en-US" sz="8359">
                <a:solidFill>
                  <a:srgbClr val="F3C913"/>
                </a:solidFill>
                <a:latin typeface="Funtastic"/>
              </a:rPr>
              <a:t>ACTIVITY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0" y="3178113"/>
            <a:ext cx="6442789" cy="6945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712480" indent="-356240" lvl="1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E8E8E8"/>
                </a:solidFill>
                <a:latin typeface="More Sugar Thin"/>
              </a:rPr>
              <a:t>Can you identify </a:t>
            </a:r>
            <a:r>
              <a:rPr lang="en-US" sz="3300">
                <a:solidFill>
                  <a:srgbClr val="F3C913"/>
                </a:solidFill>
                <a:latin typeface="More Sugar Thin"/>
              </a:rPr>
              <a:t>14 member states </a:t>
            </a:r>
            <a:r>
              <a:rPr lang="en-US" sz="3300">
                <a:solidFill>
                  <a:srgbClr val="E8E8E8"/>
                </a:solidFill>
                <a:latin typeface="More Sugar Thin"/>
              </a:rPr>
              <a:t>on the map?</a:t>
            </a:r>
          </a:p>
          <a:p>
            <a:pPr algn="ctr" marL="712480" indent="-356240" lvl="1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E8E8E8"/>
                </a:solidFill>
                <a:latin typeface="More Sugar Thin"/>
              </a:rPr>
              <a:t>Pick </a:t>
            </a:r>
            <a:r>
              <a:rPr lang="en-US" sz="3300">
                <a:solidFill>
                  <a:srgbClr val="F3C913"/>
                </a:solidFill>
                <a:latin typeface="More Sugar Thin"/>
              </a:rPr>
              <a:t>three member states</a:t>
            </a:r>
            <a:r>
              <a:rPr lang="en-US" sz="3300">
                <a:solidFill>
                  <a:srgbClr val="E8E8E8"/>
                </a:solidFill>
                <a:latin typeface="More Sugar Thin"/>
              </a:rPr>
              <a:t> that you don't know anything about and research the following:</a:t>
            </a:r>
          </a:p>
          <a:p>
            <a:pPr algn="ctr" marL="712480" indent="-356240" lvl="1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E8E8E8"/>
                </a:solidFill>
                <a:latin typeface="More Sugar Thin"/>
              </a:rPr>
              <a:t>Their </a:t>
            </a:r>
            <a:r>
              <a:rPr lang="en-US" sz="3300">
                <a:solidFill>
                  <a:srgbClr val="F3C913"/>
                </a:solidFill>
                <a:latin typeface="More Sugar Thin"/>
              </a:rPr>
              <a:t>capital city</a:t>
            </a:r>
          </a:p>
          <a:p>
            <a:pPr algn="ctr" marL="712480" indent="-356240" lvl="1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E8E8E8"/>
                </a:solidFill>
                <a:latin typeface="More Sugar Thin"/>
              </a:rPr>
              <a:t>Their </a:t>
            </a:r>
            <a:r>
              <a:rPr lang="en-US" sz="3300">
                <a:solidFill>
                  <a:srgbClr val="F3C913"/>
                </a:solidFill>
                <a:latin typeface="More Sugar Thin"/>
              </a:rPr>
              <a:t>currency</a:t>
            </a:r>
          </a:p>
          <a:p>
            <a:pPr algn="ctr" marL="712480" indent="-356240" lvl="1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E8E8E8"/>
                </a:solidFill>
                <a:latin typeface="More Sugar Thin"/>
              </a:rPr>
              <a:t>Their main </a:t>
            </a:r>
            <a:r>
              <a:rPr lang="en-US" sz="3300">
                <a:solidFill>
                  <a:srgbClr val="F3C913"/>
                </a:solidFill>
                <a:latin typeface="More Sugar Thin"/>
              </a:rPr>
              <a:t>landmark </a:t>
            </a:r>
            <a:r>
              <a:rPr lang="en-US" sz="3300">
                <a:solidFill>
                  <a:srgbClr val="E8E8E8"/>
                </a:solidFill>
                <a:latin typeface="More Sugar Thin"/>
              </a:rPr>
              <a:t>(bring a photo to class next time)</a:t>
            </a:r>
          </a:p>
          <a:p>
            <a:pPr algn="ctr" marL="712480" indent="-356240" lvl="1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E8E8E8"/>
                </a:solidFill>
                <a:latin typeface="More Sugar Thin"/>
              </a:rPr>
              <a:t>Their </a:t>
            </a:r>
            <a:r>
              <a:rPr lang="en-US" sz="3300">
                <a:solidFill>
                  <a:srgbClr val="F3C913"/>
                </a:solidFill>
                <a:latin typeface="More Sugar Thin"/>
              </a:rPr>
              <a:t>national dish</a:t>
            </a:r>
          </a:p>
          <a:p>
            <a:pPr algn="ctr" marL="712480" indent="-356240" lvl="1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E8E8E8"/>
                </a:solidFill>
                <a:latin typeface="More Sugar Thin"/>
              </a:rPr>
              <a:t>An</a:t>
            </a:r>
            <a:r>
              <a:rPr lang="en-US" sz="3300">
                <a:solidFill>
                  <a:srgbClr val="F3C913"/>
                </a:solidFill>
                <a:latin typeface="More Sugar Thin"/>
              </a:rPr>
              <a:t> unusual fact</a:t>
            </a:r>
            <a:r>
              <a:rPr lang="en-US" sz="3300">
                <a:solidFill>
                  <a:srgbClr val="E8E8E8"/>
                </a:solidFill>
                <a:latin typeface="More Sugar Thin"/>
              </a:rPr>
              <a:t> about this country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7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5400000">
            <a:off x="5618832" y="2215409"/>
            <a:ext cx="9971445" cy="808795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405310" y="3713828"/>
            <a:ext cx="7243219" cy="5091111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3135404" y="6106654"/>
            <a:ext cx="2597739" cy="2597739"/>
          </a:xfrm>
          <a:custGeom>
            <a:avLst/>
            <a:gdLst/>
            <a:ahLst/>
            <a:cxnLst/>
            <a:rect r="r" b="b" t="t" l="l"/>
            <a:pathLst>
              <a:path h="2597739" w="2597739">
                <a:moveTo>
                  <a:pt x="0" y="0"/>
                </a:moveTo>
                <a:lnTo>
                  <a:pt x="2597740" y="0"/>
                </a:lnTo>
                <a:lnTo>
                  <a:pt x="2597740" y="2597739"/>
                </a:lnTo>
                <a:lnTo>
                  <a:pt x="0" y="25977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801233" y="502286"/>
            <a:ext cx="3172323" cy="3172323"/>
          </a:xfrm>
          <a:custGeom>
            <a:avLst/>
            <a:gdLst/>
            <a:ahLst/>
            <a:cxnLst/>
            <a:rect r="r" b="b" t="t" l="l"/>
            <a:pathLst>
              <a:path h="3172323" w="3172323">
                <a:moveTo>
                  <a:pt x="0" y="0"/>
                </a:moveTo>
                <a:lnTo>
                  <a:pt x="3172323" y="0"/>
                </a:lnTo>
                <a:lnTo>
                  <a:pt x="3172323" y="3172324"/>
                </a:lnTo>
                <a:lnTo>
                  <a:pt x="0" y="31723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281159" y="6106654"/>
            <a:ext cx="2374211" cy="2374211"/>
          </a:xfrm>
          <a:custGeom>
            <a:avLst/>
            <a:gdLst/>
            <a:ahLst/>
            <a:cxnLst/>
            <a:rect r="r" b="b" t="t" l="l"/>
            <a:pathLst>
              <a:path h="2374211" w="2374211">
                <a:moveTo>
                  <a:pt x="0" y="0"/>
                </a:moveTo>
                <a:lnTo>
                  <a:pt x="2374211" y="0"/>
                </a:lnTo>
                <a:lnTo>
                  <a:pt x="2374211" y="2374211"/>
                </a:lnTo>
                <a:lnTo>
                  <a:pt x="0" y="23742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94640" y="2088448"/>
            <a:ext cx="3347047" cy="3347047"/>
          </a:xfrm>
          <a:custGeom>
            <a:avLst/>
            <a:gdLst/>
            <a:ahLst/>
            <a:cxnLst/>
            <a:rect r="r" b="b" t="t" l="l"/>
            <a:pathLst>
              <a:path h="3347047" w="3347047">
                <a:moveTo>
                  <a:pt x="0" y="0"/>
                </a:moveTo>
                <a:lnTo>
                  <a:pt x="3347047" y="0"/>
                </a:lnTo>
                <a:lnTo>
                  <a:pt x="3347047" y="3347047"/>
                </a:lnTo>
                <a:lnTo>
                  <a:pt x="0" y="33470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90714" y="612069"/>
            <a:ext cx="13957828" cy="9303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334"/>
              </a:lnSpc>
            </a:pPr>
            <a:r>
              <a:rPr lang="en-US" sz="5758">
                <a:solidFill>
                  <a:srgbClr val="FFFFFF"/>
                </a:solidFill>
                <a:latin typeface="Funtastic Bold"/>
              </a:rPr>
              <a:t>If you're curious, contact us, follow us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037685" y="3898689"/>
            <a:ext cx="4699419" cy="7754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41"/>
              </a:lnSpc>
            </a:pPr>
            <a:r>
              <a:rPr lang="en-US" sz="4529">
                <a:solidFill>
                  <a:srgbClr val="FFFFFF"/>
                </a:solidFill>
                <a:latin typeface="Open Sans"/>
              </a:rPr>
              <a:t>@dab.the.eu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656869" y="8638626"/>
            <a:ext cx="3554809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"/>
              </a:rPr>
              <a:t>@dabtheeu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575328" y="2259512"/>
            <a:ext cx="5970503" cy="273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"/>
              </a:rPr>
              <a:t>Hub in Active European Citizenship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648529" y="8637718"/>
            <a:ext cx="3639471" cy="563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64"/>
              </a:lnSpc>
            </a:pPr>
            <a:r>
              <a:rPr lang="en-US" sz="3260">
                <a:solidFill>
                  <a:srgbClr val="FFFFFF"/>
                </a:solidFill>
                <a:latin typeface="Open Sans"/>
              </a:rPr>
              <a:t>@HubEuropCitizen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DAFIdsqTdVg</dc:identifier>
  <dcterms:modified xsi:type="dcterms:W3CDTF">2011-08-01T06:04:30Z</dcterms:modified>
  <cp:revision>1</cp:revision>
  <dc:title>Topic 1 CSPE</dc:title>
</cp:coreProperties>
</file>