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Light" charset="1" panose="020B0306030504020204"/>
      <p:regular r:id="rId10"/>
    </p:embeddedFont>
    <p:embeddedFont>
      <p:font typeface="Open Sans Light Bold" charset="1" panose="020B0806030504020204"/>
      <p:regular r:id="rId11"/>
    </p:embeddedFont>
    <p:embeddedFont>
      <p:font typeface="Open Sans Light Italics" charset="1" panose="020B0306030504020204"/>
      <p:regular r:id="rId12"/>
    </p:embeddedFont>
    <p:embeddedFont>
      <p:font typeface="Open Sans Light Bold Italics" charset="1" panose="020B0806030504020204"/>
      <p:regular r:id="rId13"/>
    </p:embeddedFont>
    <p:embeddedFont>
      <p:font typeface="Open Sans" charset="1" panose="020B0606030504020204"/>
      <p:regular r:id="rId14"/>
    </p:embeddedFont>
    <p:embeddedFont>
      <p:font typeface="Open Sans Bold" charset="1" panose="020B0806030504020204"/>
      <p:regular r:id="rId15"/>
    </p:embeddedFont>
    <p:embeddedFont>
      <p:font typeface="Open Sans Italics" charset="1" panose="020B0606030504020204"/>
      <p:regular r:id="rId16"/>
    </p:embeddedFont>
    <p:embeddedFont>
      <p:font typeface="Open Sans Bold Italics" charset="1" panose="020B0806030504020204"/>
      <p:regular r:id="rId17"/>
    </p:embeddedFont>
    <p:embeddedFont>
      <p:font typeface="More Sugar Thin" charset="1" panose="00000000000000000000"/>
      <p:regular r:id="rId18"/>
    </p:embeddedFont>
    <p:embeddedFont>
      <p:font typeface="Funtastic" charset="1" panose="00000000000000000000"/>
      <p:regular r:id="rId19"/>
    </p:embeddedFont>
    <p:embeddedFont>
      <p:font typeface="Canva Sans" charset="1" panose="020B0503030501040103"/>
      <p:regular r:id="rId20"/>
    </p:embeddedFont>
    <p:embeddedFont>
      <p:font typeface="Canva Sans Bold" charset="1" panose="020B0803030501040103"/>
      <p:regular r:id="rId21"/>
    </p:embeddedFont>
    <p:embeddedFont>
      <p:font typeface="Canva Sans Italics" charset="1" panose="020B0503030501040103"/>
      <p:regular r:id="rId22"/>
    </p:embeddedFont>
    <p:embeddedFont>
      <p:font typeface="Canva Sans Bold Italics" charset="1" panose="020B0803030501040103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slides/slide1.xml" Type="http://schemas.openxmlformats.org/officeDocument/2006/relationships/slide"/><Relationship Id="rId25" Target="slides/slide2.xml" Type="http://schemas.openxmlformats.org/officeDocument/2006/relationships/slide"/><Relationship Id="rId26" Target="slides/slide3.xml" Type="http://schemas.openxmlformats.org/officeDocument/2006/relationships/slide"/><Relationship Id="rId27" Target="slides/slide4.xml" Type="http://schemas.openxmlformats.org/officeDocument/2006/relationships/slide"/><Relationship Id="rId28" Target="slides/slide5.xml" Type="http://schemas.openxmlformats.org/officeDocument/2006/relationships/slide"/><Relationship Id="rId29" Target="slides/slide6.xml" Type="http://schemas.openxmlformats.org/officeDocument/2006/relationships/slide"/><Relationship Id="rId3" Target="viewProps.xml" Type="http://schemas.openxmlformats.org/officeDocument/2006/relationships/viewProps"/><Relationship Id="rId30" Target="slides/slide7.xml" Type="http://schemas.openxmlformats.org/officeDocument/2006/relationships/slide"/><Relationship Id="rId31" Target="slides/slide8.xml" Type="http://schemas.openxmlformats.org/officeDocument/2006/relationships/slide"/><Relationship Id="rId32" Target="slides/slide9.xml" Type="http://schemas.openxmlformats.org/officeDocument/2006/relationships/slide"/><Relationship Id="rId33" Target="slides/slide10.xml" Type="http://schemas.openxmlformats.org/officeDocument/2006/relationships/slide"/><Relationship Id="rId34" Target="slides/slide11.xml" Type="http://schemas.openxmlformats.org/officeDocument/2006/relationships/slide"/><Relationship Id="rId35" Target="slides/slide12.xml" Type="http://schemas.openxmlformats.org/officeDocument/2006/relationships/slide"/><Relationship Id="rId36" Target="slides/slide13.xml" Type="http://schemas.openxmlformats.org/officeDocument/2006/relationships/slide"/><Relationship Id="rId37" Target="slides/slide14.xml" Type="http://schemas.openxmlformats.org/officeDocument/2006/relationships/slide"/><Relationship Id="rId38" Target="slides/slide15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gif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VAFOLxXRwBw.mp4" Type="http://schemas.openxmlformats.org/officeDocument/2006/relationships/video"/><Relationship Id="rId4" Target="../media/VAFOLxXRwBw.mp4" Type="http://schemas.microsoft.com/office/2007/relationships/media"/><Relationship Id="rId5" Target="../media/image8.jpeg" Type="http://schemas.openxmlformats.org/officeDocument/2006/relationships/image"/><Relationship Id="rId6" Target="../media/VAFOLy9wzsI.mp4" Type="http://schemas.openxmlformats.org/officeDocument/2006/relationships/video"/><Relationship Id="rId7" Target="../media/VAFOLy9wzsI.mp4" Type="http://schemas.microsoft.com/office/2007/relationships/media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gif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Relationship Id="rId3" Target="../media/VAFOL-70CSQ.mp4" Type="http://schemas.openxmlformats.org/officeDocument/2006/relationships/video"/><Relationship Id="rId4" Target="../media/VAFOL-70CSQ.mp4" Type="http://schemas.microsoft.com/office/2007/relationships/media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jpeg" Type="http://schemas.openxmlformats.org/officeDocument/2006/relationships/image"/><Relationship Id="rId8" Target="../media/VAFOL3mfHtc.mp4" Type="http://schemas.openxmlformats.org/officeDocument/2006/relationships/video"/><Relationship Id="rId9" Target="../media/VAFOL3mfHtc.mp4" Type="http://schemas.microsoft.com/office/2007/relationships/media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35.gif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jpeg" Type="http://schemas.openxmlformats.org/officeDocument/2006/relationships/image"/><Relationship Id="rId3" Target="https://youtu.be/6xZM7Wfux_s" TargetMode="External" Type="http://schemas.openxmlformats.org/officeDocument/2006/relationships/video"/><Relationship Id="rId4" Target="../media/image39.gif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https://create.kahoot.it/share/eu-institutions/9724bbfd-7962-4ce6-881b-5c95b993266d" TargetMode="External" Type="http://schemas.openxmlformats.org/officeDocument/2006/relationships/hyperlink"/><Relationship Id="rId4" Target="../media/image41.jpe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Relationship Id="rId7" Target="../media/image44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gif" Type="http://schemas.openxmlformats.org/officeDocument/2006/relationships/image"/><Relationship Id="rId3" Target="../media/image46.gif" Type="http://schemas.openxmlformats.org/officeDocument/2006/relationships/image"/><Relationship Id="rId4" Target="../media/image47.png" Type="http://schemas.openxmlformats.org/officeDocument/2006/relationships/image"/><Relationship Id="rId5" Target="../media/image48.svg" Type="http://schemas.openxmlformats.org/officeDocument/2006/relationships/image"/><Relationship Id="rId6" Target="../media/image49.png" Type="http://schemas.openxmlformats.org/officeDocument/2006/relationships/image"/><Relationship Id="rId7" Target="../media/image50.png" Type="http://schemas.openxmlformats.org/officeDocument/2006/relationships/image"/><Relationship Id="rId8" Target="../media/image51.svg" Type="http://schemas.openxmlformats.org/officeDocument/2006/relationships/image"/><Relationship Id="rId9" Target="../media/image5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C9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9096893" y="1079145"/>
            <a:ext cx="7842579" cy="8128710"/>
          </a:xfrm>
          <a:custGeom>
            <a:avLst/>
            <a:gdLst/>
            <a:ahLst/>
            <a:cxnLst/>
            <a:rect r="r" b="b" t="t" l="l"/>
            <a:pathLst>
              <a:path h="8128710" w="7842579">
                <a:moveTo>
                  <a:pt x="0" y="0"/>
                </a:moveTo>
                <a:lnTo>
                  <a:pt x="7842579" y="0"/>
                </a:lnTo>
                <a:lnTo>
                  <a:pt x="7842579" y="8128710"/>
                </a:lnTo>
                <a:lnTo>
                  <a:pt x="0" y="8128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522014" y="1905955"/>
            <a:ext cx="8992338" cy="7158835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0" y="-631833"/>
            <a:ext cx="3558497" cy="3558497"/>
          </a:xfrm>
          <a:custGeom>
            <a:avLst/>
            <a:gdLst/>
            <a:ahLst/>
            <a:cxnLst/>
            <a:rect r="r" b="b" t="t" l="l"/>
            <a:pathLst>
              <a:path h="3558497" w="3558497">
                <a:moveTo>
                  <a:pt x="0" y="0"/>
                </a:moveTo>
                <a:lnTo>
                  <a:pt x="3558497" y="0"/>
                </a:lnTo>
                <a:lnTo>
                  <a:pt x="3558497" y="3558497"/>
                </a:lnTo>
                <a:lnTo>
                  <a:pt x="0" y="3558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9370" y="9258300"/>
            <a:ext cx="3239127" cy="878613"/>
          </a:xfrm>
          <a:custGeom>
            <a:avLst/>
            <a:gdLst/>
            <a:ahLst/>
            <a:cxnLst/>
            <a:rect r="r" b="b" t="t" l="l"/>
            <a:pathLst>
              <a:path h="878613" w="3239127">
                <a:moveTo>
                  <a:pt x="0" y="0"/>
                </a:moveTo>
                <a:lnTo>
                  <a:pt x="3239127" y="0"/>
                </a:lnTo>
                <a:lnTo>
                  <a:pt x="3239127" y="878613"/>
                </a:lnTo>
                <a:lnTo>
                  <a:pt x="0" y="8786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733874" y="8991131"/>
            <a:ext cx="2792240" cy="1295869"/>
          </a:xfrm>
          <a:custGeom>
            <a:avLst/>
            <a:gdLst/>
            <a:ahLst/>
            <a:cxnLst/>
            <a:rect r="r" b="b" t="t" l="l"/>
            <a:pathLst>
              <a:path h="1295869" w="2792240">
                <a:moveTo>
                  <a:pt x="0" y="0"/>
                </a:moveTo>
                <a:lnTo>
                  <a:pt x="2792239" y="0"/>
                </a:lnTo>
                <a:lnTo>
                  <a:pt x="2792239" y="1295869"/>
                </a:lnTo>
                <a:lnTo>
                  <a:pt x="0" y="12958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757562" y="2574239"/>
            <a:ext cx="3856583" cy="1724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82ADD"/>
                </a:solidFill>
                <a:latin typeface="Funtastic"/>
              </a:rPr>
              <a:t>Topic 7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379236" y="9374074"/>
            <a:ext cx="727789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82ADD"/>
                </a:solidFill>
                <a:latin typeface="Open Sans Light"/>
              </a:rPr>
              <a:t>CSPE - Strand 3 - LO 3.4  - 40 minutes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71823" y="4346822"/>
            <a:ext cx="6628061" cy="1889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082ADD"/>
                </a:solidFill>
                <a:latin typeface="Funtastic"/>
              </a:rPr>
              <a:t>The EU's institutions</a:t>
            </a:r>
          </a:p>
          <a:p>
            <a:pPr algn="ctr">
              <a:lnSpc>
                <a:spcPts val="644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2491011" y="6676694"/>
            <a:ext cx="4389686" cy="1346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82ADD"/>
                </a:solidFill>
                <a:latin typeface="Funtastic"/>
              </a:rPr>
              <a:t>*Who are they?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82ADD"/>
                </a:solidFill>
                <a:latin typeface="Funtastic"/>
              </a:rPr>
              <a:t>*How do they work together?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82ADD"/>
                </a:solidFill>
                <a:latin typeface="Funtastic"/>
              </a:rPr>
              <a:t>*What do they do?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900618" y="464159"/>
            <a:ext cx="9358682" cy="9358682"/>
          </a:xfrm>
          <a:prstGeom prst="rect">
            <a:avLst/>
          </a:prstGeom>
        </p:spPr>
      </p:pic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1162403">
            <a:off x="1004613" y="3038072"/>
            <a:ext cx="5070809" cy="3042486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-1773231">
            <a:off x="4121656" y="5614647"/>
            <a:ext cx="3933696" cy="1406296"/>
          </a:xfrm>
          <a:custGeom>
            <a:avLst/>
            <a:gdLst/>
            <a:ahLst/>
            <a:cxnLst/>
            <a:rect r="r" b="b" t="t" l="l"/>
            <a:pathLst>
              <a:path h="1406296" w="3933696">
                <a:moveTo>
                  <a:pt x="0" y="0"/>
                </a:moveTo>
                <a:lnTo>
                  <a:pt x="3933696" y="0"/>
                </a:lnTo>
                <a:lnTo>
                  <a:pt x="3933696" y="1406296"/>
                </a:lnTo>
                <a:lnTo>
                  <a:pt x="0" y="1406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504486" y="7396113"/>
            <a:ext cx="3386882" cy="647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3C913"/>
                </a:solidFill>
                <a:latin typeface="Funtastic"/>
              </a:rPr>
              <a:t>Click to find out 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1282" y="4287069"/>
            <a:ext cx="9570315" cy="5325690"/>
          </a:xfrm>
          <a:custGeom>
            <a:avLst/>
            <a:gdLst/>
            <a:ahLst/>
            <a:cxnLst/>
            <a:rect r="r" b="b" t="t" l="l"/>
            <a:pathLst>
              <a:path h="5325690" w="9570315">
                <a:moveTo>
                  <a:pt x="0" y="0"/>
                </a:moveTo>
                <a:lnTo>
                  <a:pt x="9570315" y="0"/>
                </a:lnTo>
                <a:lnTo>
                  <a:pt x="9570315" y="5325690"/>
                </a:lnTo>
                <a:lnTo>
                  <a:pt x="0" y="53256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5" r="0" b="-67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37630" y="184160"/>
            <a:ext cx="16221670" cy="1346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F3C913"/>
                </a:solidFill>
                <a:latin typeface="Funtastic"/>
              </a:rPr>
              <a:t>First institution - the European Council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48739" y="1644650"/>
            <a:ext cx="7415286" cy="2089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3C913"/>
                </a:solidFill>
                <a:latin typeface="More Sugar Thin"/>
              </a:rPr>
              <a:t>When was it created?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</a:rPr>
              <a:t>This is the most recent institution, created in 1974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309771" y="5057775"/>
            <a:ext cx="743501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3C913"/>
                </a:solidFill>
                <a:latin typeface="More Sugar Thin"/>
              </a:rPr>
              <a:t>Who is in it?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More Sugar Thin"/>
              </a:rPr>
              <a:t>The 27 Heads of State and Government - 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More Sugar Thin"/>
              </a:rPr>
              <a:t>Prime Ministers for most countries and Presidents for some, like France.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41102" y="1197389"/>
            <a:ext cx="9224885" cy="349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3C913"/>
                </a:solidFill>
                <a:latin typeface="More Sugar Thin"/>
              </a:rPr>
              <a:t>What does it do?</a:t>
            </a: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More Sugar Thin"/>
              </a:rPr>
              <a:t>It focuses on giving the political impetus to the European Union, i.e. coming up with the big plans and ideas for the future of the EU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348351" y="1110422"/>
            <a:ext cx="3095671" cy="4643507"/>
          </a:xfrm>
          <a:custGeom>
            <a:avLst/>
            <a:gdLst/>
            <a:ahLst/>
            <a:cxnLst/>
            <a:rect r="r" b="b" t="t" l="l"/>
            <a:pathLst>
              <a:path h="4643507" w="3095671">
                <a:moveTo>
                  <a:pt x="0" y="0"/>
                </a:moveTo>
                <a:lnTo>
                  <a:pt x="3095671" y="0"/>
                </a:lnTo>
                <a:lnTo>
                  <a:pt x="3095671" y="4643506"/>
                </a:lnTo>
                <a:lnTo>
                  <a:pt x="0" y="464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02312" y="5920642"/>
            <a:ext cx="3387750" cy="165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4"/>
              </a:lnSpc>
            </a:pPr>
            <a:r>
              <a:rPr lang="en-US" sz="2396">
                <a:solidFill>
                  <a:srgbClr val="FFFFFF"/>
                </a:solidFill>
                <a:latin typeface="Canva Sans Bold"/>
              </a:rPr>
              <a:t>Charles Michel, President of the European Council 2019-2024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441102" y="5668203"/>
            <a:ext cx="9224885" cy="421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3C913"/>
                </a:solidFill>
                <a:latin typeface="More Sugar Thin"/>
              </a:rPr>
              <a:t>Who's in charge? </a:t>
            </a:r>
          </a:p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FFFFFF"/>
                </a:solidFill>
                <a:latin typeface="More Sugar Thin"/>
              </a:rPr>
              <a:t>There is a European Council President, elected every 2 and a half years by the Heads of State and Government. His job is to get everyone to listen to each other and reach a compromise.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56861" y="4403441"/>
            <a:ext cx="5301955" cy="2969095"/>
          </a:xfrm>
          <a:custGeom>
            <a:avLst/>
            <a:gdLst/>
            <a:ahLst/>
            <a:cxnLst/>
            <a:rect r="r" b="b" t="t" l="l"/>
            <a:pathLst>
              <a:path h="2969095" w="5301955">
                <a:moveTo>
                  <a:pt x="0" y="0"/>
                </a:moveTo>
                <a:lnTo>
                  <a:pt x="5301954" y="0"/>
                </a:lnTo>
                <a:lnTo>
                  <a:pt x="5301954" y="2969094"/>
                </a:lnTo>
                <a:lnTo>
                  <a:pt x="0" y="29690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854400" y="248284"/>
            <a:ext cx="10579200" cy="1294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>
                <a:solidFill>
                  <a:srgbClr val="F3C913"/>
                </a:solidFill>
                <a:latin typeface="Funtastic"/>
              </a:rPr>
              <a:t>The European Commission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39462" y="2305239"/>
            <a:ext cx="6326368" cy="1259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8"/>
              </a:lnSpc>
            </a:pPr>
            <a:r>
              <a:rPr lang="en-US" sz="3791">
                <a:solidFill>
                  <a:srgbClr val="F3C913"/>
                </a:solidFill>
                <a:latin typeface="More Sugar Thin"/>
              </a:rPr>
              <a:t>When was it created?</a:t>
            </a:r>
          </a:p>
          <a:p>
            <a:pPr algn="ctr">
              <a:lnSpc>
                <a:spcPts val="4803"/>
              </a:lnSpc>
            </a:pPr>
            <a:r>
              <a:rPr lang="en-US" sz="3430">
                <a:solidFill>
                  <a:srgbClr val="FFFFFF"/>
                </a:solidFill>
                <a:latin typeface="More Sugar Thin"/>
              </a:rPr>
              <a:t>In 1958 with the Treaty of Rome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0861" y="7529881"/>
            <a:ext cx="14443571" cy="2351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1"/>
              </a:lnSpc>
            </a:pPr>
            <a:r>
              <a:rPr lang="en-US" sz="3501">
                <a:solidFill>
                  <a:srgbClr val="F3C913"/>
                </a:solidFill>
                <a:latin typeface="More Sugar Thin"/>
              </a:rPr>
              <a:t>Who's in it?</a:t>
            </a:r>
          </a:p>
          <a:p>
            <a:pPr algn="ctr">
              <a:lnSpc>
                <a:spcPts val="4636"/>
              </a:lnSpc>
            </a:pPr>
            <a:r>
              <a:rPr lang="en-US" sz="3311">
                <a:solidFill>
                  <a:srgbClr val="FFFFFF"/>
                </a:solidFill>
                <a:latin typeface="More Sugar Thin"/>
              </a:rPr>
              <a:t>27 Commissioners, including a President. It is one per country, voted in by the European Parliament, for 5 years, after a thorough interview. The President of the European Commission is interviewed and voted in separately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153071" y="5344489"/>
            <a:ext cx="3452706" cy="10488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8"/>
              </a:lnSpc>
            </a:pPr>
            <a:r>
              <a:rPr lang="en-US" sz="2213">
                <a:solidFill>
                  <a:srgbClr val="FFFFFF"/>
                </a:solidFill>
                <a:latin typeface="Canva Sans"/>
              </a:rPr>
              <a:t>Ursula Von der Leyen</a:t>
            </a:r>
          </a:p>
          <a:p>
            <a:pPr algn="ctr">
              <a:lnSpc>
                <a:spcPts val="2694"/>
              </a:lnSpc>
            </a:pPr>
            <a:r>
              <a:rPr lang="en-US" sz="1924">
                <a:solidFill>
                  <a:srgbClr val="FFFFFF"/>
                </a:solidFill>
                <a:latin typeface="Canva Sans"/>
              </a:rPr>
              <a:t>European Commission President 2019-2024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2804" y="598004"/>
            <a:ext cx="2299252" cy="2299252"/>
          </a:xfrm>
          <a:custGeom>
            <a:avLst/>
            <a:gdLst/>
            <a:ahLst/>
            <a:cxnLst/>
            <a:rect r="r" b="b" t="t" l="l"/>
            <a:pathLst>
              <a:path h="2299252" w="2299252">
                <a:moveTo>
                  <a:pt x="0" y="0"/>
                </a:moveTo>
                <a:lnTo>
                  <a:pt x="2299253" y="0"/>
                </a:lnTo>
                <a:lnTo>
                  <a:pt x="2299253" y="2299253"/>
                </a:lnTo>
                <a:lnTo>
                  <a:pt x="0" y="22992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696319" y="387471"/>
            <a:ext cx="1914644" cy="3075733"/>
          </a:xfrm>
          <a:custGeom>
            <a:avLst/>
            <a:gdLst/>
            <a:ahLst/>
            <a:cxnLst/>
            <a:rect r="r" b="b" t="t" l="l"/>
            <a:pathLst>
              <a:path h="3075733" w="1914644">
                <a:moveTo>
                  <a:pt x="0" y="0"/>
                </a:moveTo>
                <a:lnTo>
                  <a:pt x="1914644" y="0"/>
                </a:lnTo>
                <a:lnTo>
                  <a:pt x="1914644" y="3075733"/>
                </a:lnTo>
                <a:lnTo>
                  <a:pt x="0" y="30757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28393" y="387471"/>
            <a:ext cx="2031213" cy="1901954"/>
          </a:xfrm>
          <a:custGeom>
            <a:avLst/>
            <a:gdLst/>
            <a:ahLst/>
            <a:cxnLst/>
            <a:rect r="r" b="b" t="t" l="l"/>
            <a:pathLst>
              <a:path h="1901954" w="2031213">
                <a:moveTo>
                  <a:pt x="0" y="0"/>
                </a:moveTo>
                <a:lnTo>
                  <a:pt x="2031214" y="0"/>
                </a:lnTo>
                <a:lnTo>
                  <a:pt x="2031214" y="1901954"/>
                </a:lnTo>
                <a:lnTo>
                  <a:pt x="0" y="1901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01864" y="2487174"/>
            <a:ext cx="14684272" cy="3571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3C913"/>
                </a:solidFill>
                <a:latin typeface="More Sugar Thin"/>
              </a:rPr>
              <a:t>What does it do?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More Sugar Thin"/>
              </a:rPr>
              <a:t>It is the </a:t>
            </a:r>
            <a:r>
              <a:rPr lang="en-US" sz="3399">
                <a:solidFill>
                  <a:srgbClr val="F3C913"/>
                </a:solidFill>
                <a:latin typeface="More Sugar Thin"/>
              </a:rPr>
              <a:t>only institution which can introduce a proposal</a:t>
            </a:r>
            <a:r>
              <a:rPr lang="en-US" sz="3399">
                <a:solidFill>
                  <a:srgbClr val="FFFFFF"/>
                </a:solidFill>
                <a:latin typeface="More Sugar Thin"/>
              </a:rPr>
              <a:t> for a new EU law in every area like food safety, environment protection, agriculture, etc. 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3C913"/>
                </a:solidFill>
                <a:latin typeface="More Sugar Thin"/>
              </a:rPr>
              <a:t>EXCEPTIONS </a:t>
            </a:r>
            <a:r>
              <a:rPr lang="en-US" sz="3399">
                <a:solidFill>
                  <a:srgbClr val="FFFFFF"/>
                </a:solidFill>
                <a:latin typeface="More Sugar Thin"/>
              </a:rPr>
              <a:t>= Common and Foreign Security Policy and the Economic Monetary Union for example.</a:t>
            </a:r>
          </a:p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More Sugar Thin"/>
              </a:rPr>
              <a:t> They </a:t>
            </a:r>
            <a:r>
              <a:rPr lang="en-US" sz="3399">
                <a:solidFill>
                  <a:srgbClr val="F3C913"/>
                </a:solidFill>
                <a:latin typeface="More Sugar Thin"/>
              </a:rPr>
              <a:t>do not represent their country</a:t>
            </a:r>
            <a:r>
              <a:rPr lang="en-US" sz="3399">
                <a:solidFill>
                  <a:srgbClr val="FFFFFF"/>
                </a:solidFill>
                <a:latin typeface="More Sugar Thin"/>
              </a:rPr>
              <a:t> but the general interest of the EU.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01864" y="7116821"/>
            <a:ext cx="14684272" cy="2389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1"/>
              </a:lnSpc>
            </a:pPr>
            <a:r>
              <a:rPr lang="en-US" sz="3429">
                <a:solidFill>
                  <a:srgbClr val="F3C913"/>
                </a:solidFill>
                <a:latin typeface="More Sugar Thin"/>
              </a:rPr>
              <a:t>Who's in charge?</a:t>
            </a:r>
          </a:p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More Sugar Thin"/>
              </a:rPr>
              <a:t>Each of the 27 Commissioners has a </a:t>
            </a:r>
            <a:r>
              <a:rPr lang="en-US" sz="3418">
                <a:solidFill>
                  <a:srgbClr val="F3C913"/>
                </a:solidFill>
                <a:latin typeface="More Sugar Thin"/>
              </a:rPr>
              <a:t>portfolio</a:t>
            </a:r>
            <a:r>
              <a:rPr lang="en-US" sz="3418">
                <a:solidFill>
                  <a:srgbClr val="FFFFFF"/>
                </a:solidFill>
                <a:latin typeface="More Sugar Thin"/>
              </a:rPr>
              <a:t>, i.e. an area of expertise like Agriculture or Economics.  </a:t>
            </a:r>
          </a:p>
          <a:p>
            <a:pPr algn="ctr">
              <a:lnSpc>
                <a:spcPts val="4785"/>
              </a:lnSpc>
            </a:pPr>
            <a:r>
              <a:rPr lang="en-US" sz="3418">
                <a:solidFill>
                  <a:srgbClr val="FFFFFF"/>
                </a:solidFill>
                <a:latin typeface="More Sugar Thin"/>
              </a:rPr>
              <a:t>There are about 33,000 officials who help them with all the technical details.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86422" y="3995177"/>
            <a:ext cx="4813329" cy="3210892"/>
          </a:xfrm>
          <a:custGeom>
            <a:avLst/>
            <a:gdLst/>
            <a:ahLst/>
            <a:cxnLst/>
            <a:rect r="r" b="b" t="t" l="l"/>
            <a:pathLst>
              <a:path h="3210892" w="4813329">
                <a:moveTo>
                  <a:pt x="0" y="0"/>
                </a:moveTo>
                <a:lnTo>
                  <a:pt x="4813330" y="0"/>
                </a:lnTo>
                <a:lnTo>
                  <a:pt x="4813330" y="3210891"/>
                </a:lnTo>
                <a:lnTo>
                  <a:pt x="0" y="3210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021485" y="248284"/>
            <a:ext cx="10245030" cy="12941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19"/>
              </a:lnSpc>
            </a:pPr>
            <a:r>
              <a:rPr lang="en-US" sz="6799">
                <a:solidFill>
                  <a:srgbClr val="F3C913"/>
                </a:solidFill>
                <a:latin typeface="Funtastic"/>
              </a:rPr>
              <a:t>The European Parliament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88130" y="1913476"/>
            <a:ext cx="15409915" cy="1870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8"/>
              </a:lnSpc>
            </a:pPr>
            <a:r>
              <a:rPr lang="en-US" sz="3791">
                <a:solidFill>
                  <a:srgbClr val="F3C913"/>
                </a:solidFill>
                <a:latin typeface="More Sugar Thin"/>
              </a:rPr>
              <a:t>When was it created?</a:t>
            </a:r>
          </a:p>
          <a:p>
            <a:pPr algn="ctr">
              <a:lnSpc>
                <a:spcPts val="4803"/>
              </a:lnSpc>
            </a:pPr>
            <a:r>
              <a:rPr lang="en-US" sz="3430">
                <a:solidFill>
                  <a:srgbClr val="FFFFFF"/>
                </a:solidFill>
                <a:latin typeface="More Sugar Thin"/>
              </a:rPr>
              <a:t>In 1958 with the Treaty of Rome.</a:t>
            </a:r>
          </a:p>
          <a:p>
            <a:pPr algn="ctr">
              <a:lnSpc>
                <a:spcPts val="4803"/>
              </a:lnSpc>
            </a:pPr>
            <a:r>
              <a:rPr lang="en-US" sz="3430">
                <a:solidFill>
                  <a:srgbClr val="F3C913"/>
                </a:solidFill>
                <a:latin typeface="More Sugar Thin"/>
              </a:rPr>
              <a:t>Directly elected</a:t>
            </a:r>
            <a:r>
              <a:rPr lang="en-US" sz="3430">
                <a:solidFill>
                  <a:srgbClr val="FFFFFF"/>
                </a:solidFill>
                <a:latin typeface="More Sugar Thin"/>
              </a:rPr>
              <a:t> for the 1st time in </a:t>
            </a:r>
            <a:r>
              <a:rPr lang="en-US" sz="3430">
                <a:solidFill>
                  <a:srgbClr val="F3C913"/>
                </a:solidFill>
                <a:latin typeface="More Sugar Thin"/>
              </a:rPr>
              <a:t>1979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8479" y="7587068"/>
            <a:ext cx="15571043" cy="2211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19"/>
              </a:lnSpc>
            </a:pPr>
            <a:r>
              <a:rPr lang="en-US" sz="3585">
                <a:solidFill>
                  <a:srgbClr val="F3C913"/>
                </a:solidFill>
                <a:latin typeface="More Sugar Thin"/>
              </a:rPr>
              <a:t>Who's in it?</a:t>
            </a:r>
          </a:p>
          <a:p>
            <a:pPr algn="ctr">
              <a:lnSpc>
                <a:spcPts val="4205"/>
              </a:lnSpc>
            </a:pPr>
            <a:r>
              <a:rPr lang="en-US" sz="3003">
                <a:solidFill>
                  <a:srgbClr val="F3C913"/>
                </a:solidFill>
                <a:latin typeface="More Sugar Thin"/>
              </a:rPr>
              <a:t>705</a:t>
            </a:r>
            <a:r>
              <a:rPr lang="en-US" sz="3003">
                <a:solidFill>
                  <a:srgbClr val="FFFFFF"/>
                </a:solidFill>
                <a:latin typeface="More Sugar Thin"/>
              </a:rPr>
              <a:t> Members of the European Parliament, called MEPs, </a:t>
            </a:r>
            <a:r>
              <a:rPr lang="en-US" sz="3003">
                <a:solidFill>
                  <a:srgbClr val="F3C913"/>
                </a:solidFill>
                <a:latin typeface="More Sugar Thin"/>
              </a:rPr>
              <a:t>elected in their own country every 5 years</a:t>
            </a:r>
            <a:r>
              <a:rPr lang="en-US" sz="3003">
                <a:solidFill>
                  <a:srgbClr val="FFFFFF"/>
                </a:solidFill>
                <a:latin typeface="More Sugar Thin"/>
              </a:rPr>
              <a:t>. They sit in the European Parliament according to their ideology (beliefs) and not according to their nationality.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130204" y="5060164"/>
            <a:ext cx="4272623" cy="1042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8"/>
              </a:lnSpc>
            </a:pPr>
            <a:r>
              <a:rPr lang="en-US" sz="2213">
                <a:solidFill>
                  <a:srgbClr val="FFFFFF"/>
                </a:solidFill>
                <a:latin typeface="Canva Sans Bold"/>
              </a:rPr>
              <a:t>Roberta Metsola</a:t>
            </a:r>
          </a:p>
          <a:p>
            <a:pPr algn="ctr">
              <a:lnSpc>
                <a:spcPts val="2694"/>
              </a:lnSpc>
            </a:pPr>
            <a:r>
              <a:rPr lang="en-US" sz="1924">
                <a:solidFill>
                  <a:srgbClr val="FFFFFF"/>
                </a:solidFill>
                <a:latin typeface="Canva Sans Bold"/>
              </a:rPr>
              <a:t>European Parliament President 2019-2024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70110" y="4075302"/>
            <a:ext cx="3986212" cy="4114800"/>
          </a:xfrm>
          <a:custGeom>
            <a:avLst/>
            <a:gdLst/>
            <a:ahLst/>
            <a:cxnLst/>
            <a:rect r="r" b="b" t="t" l="l"/>
            <a:pathLst>
              <a:path h="4114800" w="3986212">
                <a:moveTo>
                  <a:pt x="0" y="0"/>
                </a:moveTo>
                <a:lnTo>
                  <a:pt x="3986213" y="0"/>
                </a:lnTo>
                <a:lnTo>
                  <a:pt x="39862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42545" y="4318345"/>
            <a:ext cx="4140679" cy="4114800"/>
          </a:xfrm>
          <a:custGeom>
            <a:avLst/>
            <a:gdLst/>
            <a:ahLst/>
            <a:cxnLst/>
            <a:rect r="r" b="b" t="t" l="l"/>
            <a:pathLst>
              <a:path h="4114800" w="4140679">
                <a:moveTo>
                  <a:pt x="0" y="0"/>
                </a:moveTo>
                <a:lnTo>
                  <a:pt x="4140679" y="0"/>
                </a:lnTo>
                <a:lnTo>
                  <a:pt x="41406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172749" y="4766000"/>
            <a:ext cx="2356230" cy="2798977"/>
          </a:xfrm>
          <a:custGeom>
            <a:avLst/>
            <a:gdLst/>
            <a:ahLst/>
            <a:cxnLst/>
            <a:rect r="r" b="b" t="t" l="l"/>
            <a:pathLst>
              <a:path h="2798977" w="2356230">
                <a:moveTo>
                  <a:pt x="0" y="0"/>
                </a:moveTo>
                <a:lnTo>
                  <a:pt x="2356230" y="0"/>
                </a:lnTo>
                <a:lnTo>
                  <a:pt x="2356230" y="2798977"/>
                </a:lnTo>
                <a:lnTo>
                  <a:pt x="0" y="27989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2503" y="560409"/>
            <a:ext cx="17402994" cy="3728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3C913"/>
                </a:solidFill>
                <a:latin typeface="More Sugar Thin"/>
              </a:rPr>
              <a:t>What does it do?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re Sugar Thin"/>
              </a:rPr>
              <a:t>It reads the Commission's proposals</a:t>
            </a:r>
            <a:r>
              <a:rPr lang="en-US" sz="3500">
                <a:solidFill>
                  <a:srgbClr val="FFFFFF"/>
                </a:solidFill>
                <a:latin typeface="More Sugar Thin"/>
              </a:rPr>
              <a:t>. It amends it if it disagrees with it. It has to discuss everything with the Council of the European Union because </a:t>
            </a:r>
            <a:r>
              <a:rPr lang="en-US" sz="3500">
                <a:solidFill>
                  <a:srgbClr val="F3C913"/>
                </a:solidFill>
                <a:latin typeface="More Sugar Thin"/>
              </a:rPr>
              <a:t>only texts that are agreed by the Parliament and the Council become law</a:t>
            </a:r>
            <a:r>
              <a:rPr lang="en-US" sz="3500">
                <a:solidFill>
                  <a:srgbClr val="FFFFFF"/>
                </a:solidFill>
                <a:latin typeface="More Sugar Thin"/>
              </a:rPr>
              <a:t> and therefore reality.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re Sugar Thin"/>
              </a:rPr>
              <a:t>It also keeps the Commission in check and can vote a motion of censure.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re Sugar Thin"/>
              </a:rPr>
              <a:t>They </a:t>
            </a:r>
            <a:r>
              <a:rPr lang="en-US" sz="3500">
                <a:solidFill>
                  <a:srgbClr val="F3C913"/>
                </a:solidFill>
                <a:latin typeface="More Sugar Thin"/>
              </a:rPr>
              <a:t>represent the European citizens.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2503" y="7985333"/>
            <a:ext cx="17241991" cy="1660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3C913"/>
                </a:solidFill>
                <a:latin typeface="More Sugar Thin"/>
              </a:rPr>
              <a:t>Who's in charge?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More Sugar Thin"/>
              </a:rPr>
              <a:t>All 705 MEPs. 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More Sugar Thin"/>
              </a:rPr>
              <a:t>They elect a President every 2 and a half year, renewable for another 2 and a half years.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59557" y="3382610"/>
            <a:ext cx="10368887" cy="4089264"/>
          </a:xfrm>
          <a:custGeom>
            <a:avLst/>
            <a:gdLst/>
            <a:ahLst/>
            <a:cxnLst/>
            <a:rect r="r" b="b" t="t" l="l"/>
            <a:pathLst>
              <a:path h="4089264" w="10368887">
                <a:moveTo>
                  <a:pt x="0" y="0"/>
                </a:moveTo>
                <a:lnTo>
                  <a:pt x="10368886" y="0"/>
                </a:lnTo>
                <a:lnTo>
                  <a:pt x="10368886" y="4089264"/>
                </a:lnTo>
                <a:lnTo>
                  <a:pt x="0" y="4089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018" r="0" b="-701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76040" y="150182"/>
            <a:ext cx="15935920" cy="1461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>
                <a:solidFill>
                  <a:srgbClr val="F3C913"/>
                </a:solidFill>
                <a:latin typeface="Funtastic"/>
              </a:rPr>
              <a:t>The Council of the European Union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436152" y="1976450"/>
            <a:ext cx="6403864" cy="1259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08"/>
              </a:lnSpc>
            </a:pPr>
            <a:r>
              <a:rPr lang="en-US" sz="3791">
                <a:solidFill>
                  <a:srgbClr val="F3C913"/>
                </a:solidFill>
                <a:latin typeface="More Sugar Thin"/>
              </a:rPr>
              <a:t>When was it created?</a:t>
            </a:r>
          </a:p>
          <a:p>
            <a:pPr algn="ctr">
              <a:lnSpc>
                <a:spcPts val="4803"/>
              </a:lnSpc>
            </a:pPr>
            <a:r>
              <a:rPr lang="en-US" sz="3430">
                <a:solidFill>
                  <a:srgbClr val="FFFFFF"/>
                </a:solidFill>
                <a:latin typeface="More Sugar Thin"/>
              </a:rPr>
              <a:t>In 1958 with the Treaty of Rome.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94852" y="7552181"/>
            <a:ext cx="17784837" cy="2266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F3C913"/>
                </a:solidFill>
                <a:latin typeface="More Sugar Thin"/>
              </a:rPr>
              <a:t>Who's in it?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More Sugar Thin"/>
              </a:rPr>
              <a:t>The Council of the EU is composed of </a:t>
            </a:r>
            <a:r>
              <a:rPr lang="en-US" sz="3100">
                <a:solidFill>
                  <a:srgbClr val="F3C913"/>
                </a:solidFill>
                <a:latin typeface="More Sugar Thin"/>
              </a:rPr>
              <a:t>a Minister from each Member State</a:t>
            </a:r>
            <a:r>
              <a:rPr lang="en-US" sz="3100">
                <a:solidFill>
                  <a:srgbClr val="FFFFFF"/>
                </a:solidFill>
                <a:latin typeface="More Sugar Thin"/>
              </a:rPr>
              <a:t>. 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More Sugar Thin"/>
              </a:rPr>
              <a:t>Which Minister? Well, it depends </a:t>
            </a:r>
            <a:r>
              <a:rPr lang="en-US" sz="3100">
                <a:solidFill>
                  <a:srgbClr val="F3C913"/>
                </a:solidFill>
                <a:latin typeface="More Sugar Thin"/>
              </a:rPr>
              <a:t>what topic is under discussion</a:t>
            </a:r>
            <a:r>
              <a:rPr lang="en-US" sz="3100">
                <a:solidFill>
                  <a:srgbClr val="FFFFFF"/>
                </a:solidFill>
                <a:latin typeface="More Sugar Thin"/>
              </a:rPr>
              <a:t>. If it is the environment, then the 27 Ministers for the Environment meet. If it is the economy, the 27 Minister for Finance meet, etc.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644720" y="4300937"/>
            <a:ext cx="3005822" cy="2179221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13347156" y="3644196"/>
            <a:ext cx="4125113" cy="4114800"/>
          </a:xfrm>
          <a:custGeom>
            <a:avLst/>
            <a:gdLst/>
            <a:ahLst/>
            <a:cxnLst/>
            <a:rect r="r" b="b" t="t" l="l"/>
            <a:pathLst>
              <a:path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15731" y="822891"/>
            <a:ext cx="16656537" cy="282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3C913"/>
                </a:solidFill>
                <a:latin typeface="More Sugar Thin"/>
              </a:rPr>
              <a:t>What does it do?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ore Sugar Thin"/>
              </a:rPr>
              <a:t>It reads the Commission's proposals, like the European Parliament</a:t>
            </a:r>
            <a:r>
              <a:rPr lang="en-US" sz="3200">
                <a:solidFill>
                  <a:srgbClr val="FFFFFF"/>
                </a:solidFill>
                <a:latin typeface="More Sugar Thin"/>
              </a:rPr>
              <a:t>. It amends it if it disagrees with it. It has to agree everything with the Parliament for the proposal to be passed and to become law.</a:t>
            </a:r>
          </a:p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More Sugar Thin"/>
              </a:rPr>
              <a:t>Each Minister </a:t>
            </a:r>
            <a:r>
              <a:rPr lang="en-US" sz="3200">
                <a:solidFill>
                  <a:srgbClr val="F3C913"/>
                </a:solidFill>
                <a:latin typeface="More Sugar Thin"/>
              </a:rPr>
              <a:t>fights for their national interests.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7450883"/>
            <a:ext cx="16443569" cy="1660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>
                <a:solidFill>
                  <a:srgbClr val="F3C913"/>
                </a:solidFill>
                <a:latin typeface="More Sugar Thin"/>
              </a:rPr>
              <a:t>Who's in charge?</a:t>
            </a:r>
          </a:p>
          <a:p>
            <a:pPr algn="ctr">
              <a:lnSpc>
                <a:spcPts val="4340"/>
              </a:lnSpc>
            </a:pPr>
            <a:r>
              <a:rPr lang="en-US" sz="3100">
                <a:solidFill>
                  <a:srgbClr val="FFFFFF"/>
                </a:solidFill>
                <a:latin typeface="More Sugar Thin"/>
              </a:rPr>
              <a:t>Each Member State is in charge for</a:t>
            </a:r>
            <a:r>
              <a:rPr lang="en-US" sz="3100">
                <a:solidFill>
                  <a:srgbClr val="F3C913"/>
                </a:solidFill>
                <a:latin typeface="More Sugar Thin"/>
              </a:rPr>
              <a:t> 6 months</a:t>
            </a:r>
            <a:r>
              <a:rPr lang="en-US" sz="3100">
                <a:solidFill>
                  <a:srgbClr val="FFFFFF"/>
                </a:solidFill>
                <a:latin typeface="More Sugar Thin"/>
              </a:rPr>
              <a:t>. It's a</a:t>
            </a:r>
            <a:r>
              <a:rPr lang="en-US" sz="3100">
                <a:solidFill>
                  <a:srgbClr val="F3C913"/>
                </a:solidFill>
                <a:latin typeface="More Sugar Thin"/>
              </a:rPr>
              <a:t> rotating presidency.</a:t>
            </a:r>
            <a:r>
              <a:rPr lang="en-US" sz="3100">
                <a:solidFill>
                  <a:srgbClr val="FFFFFF"/>
                </a:solidFill>
                <a:latin typeface="More Sugar Thin"/>
              </a:rPr>
              <a:t> Ireland had it in 2013 and will have it again in July-December 2026.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68" r="0" b="68"/>
          <a:stretch>
            <a:fillRect/>
          </a:stretch>
        </p:blipFill>
        <p:spPr>
          <a:xfrm flipH="false" flipV="false" rot="0">
            <a:off x="6698785" y="411923"/>
            <a:ext cx="4890430" cy="2747093"/>
          </a:xfrm>
          <a:prstGeom prst="rect">
            <a:avLst/>
          </a:prstGeom>
        </p:spPr>
      </p:pic>
      <p:sp>
        <p:nvSpPr>
          <p:cNvPr name="Freeform 3" id="3"/>
          <p:cNvSpPr/>
          <p:nvPr/>
        </p:nvSpPr>
        <p:spPr>
          <a:xfrm flipH="false" flipV="false" rot="0">
            <a:off x="7827301" y="3693033"/>
            <a:ext cx="2633397" cy="2393100"/>
          </a:xfrm>
          <a:custGeom>
            <a:avLst/>
            <a:gdLst/>
            <a:ahLst/>
            <a:cxnLst/>
            <a:rect r="r" b="b" t="t" l="l"/>
            <a:pathLst>
              <a:path h="2393100" w="2633397">
                <a:moveTo>
                  <a:pt x="0" y="0"/>
                </a:moveTo>
                <a:lnTo>
                  <a:pt x="2633398" y="0"/>
                </a:lnTo>
                <a:lnTo>
                  <a:pt x="2633398" y="2393100"/>
                </a:lnTo>
                <a:lnTo>
                  <a:pt x="0" y="2393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4" id="4">
            <a:hlinkClick action="ppaction://media"/>
          </p:cNvPr>
          <p:cNvPicPr>
            <a:picLocks noChangeAspect="true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/>
          <a:srcRect l="65" t="0" r="65" b="0"/>
          <a:stretch>
            <a:fillRect/>
          </a:stretch>
        </p:blipFill>
        <p:spPr>
          <a:xfrm flipH="false" flipV="false" rot="0">
            <a:off x="12726779" y="6860102"/>
            <a:ext cx="5561221" cy="3029283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59676" y="3831673"/>
            <a:ext cx="6539109" cy="191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3C913"/>
                </a:solidFill>
                <a:latin typeface="Funtastic"/>
              </a:rPr>
              <a:t>The European Council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589215" y="4293635"/>
            <a:ext cx="5316438" cy="991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3C913"/>
                </a:solidFill>
                <a:latin typeface="Funtastic"/>
              </a:rPr>
              <a:t>Council of the EU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3121" y="7692682"/>
            <a:ext cx="12093658" cy="1844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FFFFFF"/>
                </a:solidFill>
                <a:latin typeface="More Sugar Thin"/>
              </a:rPr>
              <a:t>Yes, two institutions have very similar names but are different bodies. And you've also heard about the Council of Europe, which isn't even an EU institution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92631" y="218734"/>
            <a:ext cx="13865111" cy="9849532"/>
          </a:xfrm>
          <a:custGeom>
            <a:avLst/>
            <a:gdLst/>
            <a:ahLst/>
            <a:cxnLst/>
            <a:rect r="r" b="b" t="t" l="l"/>
            <a:pathLst>
              <a:path h="9849532" w="13865111">
                <a:moveTo>
                  <a:pt x="0" y="0"/>
                </a:moveTo>
                <a:lnTo>
                  <a:pt x="13865111" y="0"/>
                </a:lnTo>
                <a:lnTo>
                  <a:pt x="13865111" y="9849532"/>
                </a:lnTo>
                <a:lnTo>
                  <a:pt x="0" y="98495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028700" y="4544646"/>
            <a:ext cx="3602423" cy="4464389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8100000">
            <a:off x="8023065" y="5811717"/>
            <a:ext cx="3371812" cy="1416161"/>
          </a:xfrm>
          <a:custGeom>
            <a:avLst/>
            <a:gdLst/>
            <a:ahLst/>
            <a:cxnLst/>
            <a:rect r="r" b="b" t="t" l="l"/>
            <a:pathLst>
              <a:path h="1416161" w="3371812">
                <a:moveTo>
                  <a:pt x="0" y="0"/>
                </a:moveTo>
                <a:lnTo>
                  <a:pt x="3371812" y="0"/>
                </a:lnTo>
                <a:lnTo>
                  <a:pt x="3371812" y="1416161"/>
                </a:lnTo>
                <a:lnTo>
                  <a:pt x="0" y="14161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303853"/>
            <a:ext cx="5927863" cy="12020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6300">
                <a:solidFill>
                  <a:srgbClr val="F3C913"/>
                </a:solidFill>
                <a:latin typeface="Funtastic"/>
              </a:rPr>
              <a:t>A summary...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3250541">
            <a:off x="13358494" y="5615136"/>
            <a:ext cx="2475935" cy="1039893"/>
          </a:xfrm>
          <a:custGeom>
            <a:avLst/>
            <a:gdLst/>
            <a:ahLst/>
            <a:cxnLst/>
            <a:rect r="r" b="b" t="t" l="l"/>
            <a:pathLst>
              <a:path h="1039893" w="2475935">
                <a:moveTo>
                  <a:pt x="0" y="0"/>
                </a:moveTo>
                <a:lnTo>
                  <a:pt x="2475935" y="0"/>
                </a:lnTo>
                <a:lnTo>
                  <a:pt x="2475935" y="1039892"/>
                </a:lnTo>
                <a:lnTo>
                  <a:pt x="0" y="10398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>
            <a:videoFile r:link="rId3"/>
          </p:nvPr>
        </p:nvPicPr>
        <p:blipFill>
          <a:blip r:embed="rId2"/>
          <a:stretch>
            <a:fillRect/>
          </a:stretch>
        </p:blipFill>
        <p:spPr>
          <a:xfrm rot="0">
            <a:off x="3381683" y="3800611"/>
            <a:ext cx="10972800" cy="6172199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-6142786">
            <a:off x="13298799" y="2437564"/>
            <a:ext cx="4239259" cy="381533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0" y="422551"/>
            <a:ext cx="17736166" cy="2610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>
                <a:solidFill>
                  <a:srgbClr val="F3C913"/>
                </a:solidFill>
                <a:latin typeface="Funtastic"/>
              </a:rPr>
              <a:t>And when the EU institutions and citizens all come together, it gives this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>
            <a:hlinkClick r:id="rId3" tooltip="https://create.kahoot.it/share/eu-institutions/9724bbfd-7962-4ce6-881b-5c95b993266d"/>
          </p:cNvPr>
          <p:cNvSpPr/>
          <p:nvPr/>
        </p:nvSpPr>
        <p:spPr>
          <a:xfrm flipH="false" flipV="false" rot="0">
            <a:off x="10459577" y="3859125"/>
            <a:ext cx="5580660" cy="5399175"/>
          </a:xfrm>
          <a:custGeom>
            <a:avLst/>
            <a:gdLst/>
            <a:ahLst/>
            <a:cxnLst/>
            <a:rect r="r" b="b" t="t" l="l"/>
            <a:pathLst>
              <a:path h="5399175" w="5580660">
                <a:moveTo>
                  <a:pt x="0" y="0"/>
                </a:moveTo>
                <a:lnTo>
                  <a:pt x="5580660" y="0"/>
                </a:lnTo>
                <a:lnTo>
                  <a:pt x="5580660" y="5399175"/>
                </a:lnTo>
                <a:lnTo>
                  <a:pt x="0" y="53991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76594" y="4559727"/>
            <a:ext cx="6226921" cy="4260525"/>
          </a:xfrm>
          <a:custGeom>
            <a:avLst/>
            <a:gdLst/>
            <a:ahLst/>
            <a:cxnLst/>
            <a:rect r="r" b="b" t="t" l="l"/>
            <a:pathLst>
              <a:path h="4260525" w="6226921">
                <a:moveTo>
                  <a:pt x="0" y="0"/>
                </a:moveTo>
                <a:lnTo>
                  <a:pt x="6226921" y="0"/>
                </a:lnTo>
                <a:lnTo>
                  <a:pt x="6226921" y="4260524"/>
                </a:lnTo>
                <a:lnTo>
                  <a:pt x="0" y="42605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906581" y="6853021"/>
            <a:ext cx="3167997" cy="3167997"/>
          </a:xfrm>
          <a:custGeom>
            <a:avLst/>
            <a:gdLst/>
            <a:ahLst/>
            <a:cxnLst/>
            <a:rect r="r" b="b" t="t" l="l"/>
            <a:pathLst>
              <a:path h="3167997" w="3167997">
                <a:moveTo>
                  <a:pt x="0" y="0"/>
                </a:moveTo>
                <a:lnTo>
                  <a:pt x="3167996" y="0"/>
                </a:lnTo>
                <a:lnTo>
                  <a:pt x="3167996" y="3167997"/>
                </a:lnTo>
                <a:lnTo>
                  <a:pt x="0" y="31679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6277906">
            <a:off x="7771599" y="7482713"/>
            <a:ext cx="2421410" cy="2421410"/>
          </a:xfrm>
          <a:custGeom>
            <a:avLst/>
            <a:gdLst/>
            <a:ahLst/>
            <a:cxnLst/>
            <a:rect r="r" b="b" t="t" l="l"/>
            <a:pathLst>
              <a:path h="2421410" w="2421410">
                <a:moveTo>
                  <a:pt x="0" y="0"/>
                </a:moveTo>
                <a:lnTo>
                  <a:pt x="2421410" y="0"/>
                </a:lnTo>
                <a:lnTo>
                  <a:pt x="2421410" y="2421410"/>
                </a:lnTo>
                <a:lnTo>
                  <a:pt x="0" y="24214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18936" y="676275"/>
            <a:ext cx="17869064" cy="33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F3C913"/>
                </a:solidFill>
                <a:latin typeface="Funtastic"/>
              </a:rPr>
              <a:t>Let's play on the EU institutions in Kahoot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87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-5400000">
            <a:off x="5618832" y="2215409"/>
            <a:ext cx="9971445" cy="808795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405310" y="3713828"/>
            <a:ext cx="7243219" cy="5091111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3135404" y="6106654"/>
            <a:ext cx="2597739" cy="2597739"/>
          </a:xfrm>
          <a:custGeom>
            <a:avLst/>
            <a:gdLst/>
            <a:ahLst/>
            <a:cxnLst/>
            <a:rect r="r" b="b" t="t" l="l"/>
            <a:pathLst>
              <a:path h="2597739" w="2597739">
                <a:moveTo>
                  <a:pt x="0" y="0"/>
                </a:moveTo>
                <a:lnTo>
                  <a:pt x="2597740" y="0"/>
                </a:lnTo>
                <a:lnTo>
                  <a:pt x="2597740" y="2597739"/>
                </a:lnTo>
                <a:lnTo>
                  <a:pt x="0" y="2597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801233" y="502286"/>
            <a:ext cx="3172323" cy="3172323"/>
          </a:xfrm>
          <a:custGeom>
            <a:avLst/>
            <a:gdLst/>
            <a:ahLst/>
            <a:cxnLst/>
            <a:rect r="r" b="b" t="t" l="l"/>
            <a:pathLst>
              <a:path h="3172323" w="3172323">
                <a:moveTo>
                  <a:pt x="0" y="0"/>
                </a:moveTo>
                <a:lnTo>
                  <a:pt x="3172323" y="0"/>
                </a:lnTo>
                <a:lnTo>
                  <a:pt x="3172323" y="3172324"/>
                </a:lnTo>
                <a:lnTo>
                  <a:pt x="0" y="31723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281159" y="6106654"/>
            <a:ext cx="2374211" cy="2374211"/>
          </a:xfrm>
          <a:custGeom>
            <a:avLst/>
            <a:gdLst/>
            <a:ahLst/>
            <a:cxnLst/>
            <a:rect r="r" b="b" t="t" l="l"/>
            <a:pathLst>
              <a:path h="2374211" w="2374211">
                <a:moveTo>
                  <a:pt x="0" y="0"/>
                </a:moveTo>
                <a:lnTo>
                  <a:pt x="2374211" y="0"/>
                </a:lnTo>
                <a:lnTo>
                  <a:pt x="2374211" y="2374211"/>
                </a:lnTo>
                <a:lnTo>
                  <a:pt x="0" y="23742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94640" y="2088448"/>
            <a:ext cx="3347047" cy="3347047"/>
          </a:xfrm>
          <a:custGeom>
            <a:avLst/>
            <a:gdLst/>
            <a:ahLst/>
            <a:cxnLst/>
            <a:rect r="r" b="b" t="t" l="l"/>
            <a:pathLst>
              <a:path h="3347047" w="3347047">
                <a:moveTo>
                  <a:pt x="0" y="0"/>
                </a:moveTo>
                <a:lnTo>
                  <a:pt x="3347047" y="0"/>
                </a:lnTo>
                <a:lnTo>
                  <a:pt x="3347047" y="3347047"/>
                </a:lnTo>
                <a:lnTo>
                  <a:pt x="0" y="33470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90714" y="612069"/>
            <a:ext cx="13957828" cy="9303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334"/>
              </a:lnSpc>
            </a:pPr>
            <a:r>
              <a:rPr lang="en-US" sz="5758">
                <a:solidFill>
                  <a:srgbClr val="FFFFFF"/>
                </a:solidFill>
                <a:latin typeface="Funtastic Bold"/>
              </a:rPr>
              <a:t>If you're curious, contact us, follow us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037685" y="3898689"/>
            <a:ext cx="4699419" cy="775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41"/>
              </a:lnSpc>
            </a:pPr>
            <a:r>
              <a:rPr lang="en-US" sz="4529">
                <a:solidFill>
                  <a:srgbClr val="FFFFFF"/>
                </a:solidFill>
                <a:latin typeface="Open Sans"/>
              </a:rPr>
              <a:t>@dab.the.eu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656869" y="8638626"/>
            <a:ext cx="3554809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</a:rPr>
              <a:t>@dabtheeu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75328" y="2259512"/>
            <a:ext cx="5970503" cy="2734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Open Sans"/>
              </a:rPr>
              <a:t>Hub in Active European Citizenship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334086" y="8728515"/>
            <a:ext cx="3639471" cy="563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4"/>
              </a:lnSpc>
            </a:pPr>
            <a:r>
              <a:rPr lang="en-US" sz="3260">
                <a:solidFill>
                  <a:srgbClr val="FFFFFF"/>
                </a:solidFill>
                <a:latin typeface="Open Sans"/>
              </a:rPr>
              <a:t>@HubEuropCitizen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DAFXkbyUZFY</dc:identifier>
  <dcterms:modified xsi:type="dcterms:W3CDTF">2011-08-01T06:04:30Z</dcterms:modified>
  <cp:revision>1</cp:revision>
  <dc:title>Topic 7 CSPE</dc:title>
</cp:coreProperties>
</file>