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Funtastic" panose="020B0604020202020204" charset="0"/>
      <p:regular r:id="rId11"/>
    </p:embeddedFont>
    <p:embeddedFont>
      <p:font typeface="More Sugar Thin" panose="020B0604020202020204" charset="0"/>
      <p:regular r:id="rId12"/>
    </p:embeddedFont>
    <p:embeddedFont>
      <p:font typeface="Open Sans" panose="020B0606030504020204" pitchFamily="34" charset="0"/>
      <p:regular r:id="rId13"/>
    </p:embeddedFont>
    <p:embeddedFont>
      <p:font typeface="Open Sans Light" panose="020B0306030504020204" pitchFamily="3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WAZNgoKTms8" TargetMode="Externa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rizes.new-european-bauhaus.eu" TargetMode="External"/><Relationship Id="rId4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gif"/><Relationship Id="rId7" Type="http://schemas.openxmlformats.org/officeDocument/2006/relationships/image" Target="../media/image2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9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9096893" y="1079145"/>
            <a:ext cx="7842579" cy="8128710"/>
          </a:xfrm>
          <a:custGeom>
            <a:avLst/>
            <a:gdLst/>
            <a:ahLst/>
            <a:cxnLst/>
            <a:rect l="l" t="t" r="r" b="b"/>
            <a:pathLst>
              <a:path w="7842579" h="8128710">
                <a:moveTo>
                  <a:pt x="0" y="0"/>
                </a:moveTo>
                <a:lnTo>
                  <a:pt x="7842579" y="0"/>
                </a:lnTo>
                <a:lnTo>
                  <a:pt x="7842579" y="8128710"/>
                </a:lnTo>
                <a:lnTo>
                  <a:pt x="0" y="81287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522014" y="1905955"/>
            <a:ext cx="8992338" cy="7158835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0" y="-631833"/>
            <a:ext cx="3558497" cy="3558497"/>
          </a:xfrm>
          <a:custGeom>
            <a:avLst/>
            <a:gdLst/>
            <a:ahLst/>
            <a:cxnLst/>
            <a:rect l="l" t="t" r="r" b="b"/>
            <a:pathLst>
              <a:path w="3558497" h="3558497">
                <a:moveTo>
                  <a:pt x="0" y="0"/>
                </a:moveTo>
                <a:lnTo>
                  <a:pt x="3558497" y="0"/>
                </a:lnTo>
                <a:lnTo>
                  <a:pt x="3558497" y="3558497"/>
                </a:lnTo>
                <a:lnTo>
                  <a:pt x="0" y="3558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19370" y="9258300"/>
            <a:ext cx="3239127" cy="878613"/>
          </a:xfrm>
          <a:custGeom>
            <a:avLst/>
            <a:gdLst/>
            <a:ahLst/>
            <a:cxnLst/>
            <a:rect l="l" t="t" r="r" b="b"/>
            <a:pathLst>
              <a:path w="3239127" h="878613">
                <a:moveTo>
                  <a:pt x="0" y="0"/>
                </a:moveTo>
                <a:lnTo>
                  <a:pt x="3239127" y="0"/>
                </a:lnTo>
                <a:lnTo>
                  <a:pt x="3239127" y="878613"/>
                </a:lnTo>
                <a:lnTo>
                  <a:pt x="0" y="8786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733874" y="8991131"/>
            <a:ext cx="2792240" cy="1295869"/>
          </a:xfrm>
          <a:custGeom>
            <a:avLst/>
            <a:gdLst/>
            <a:ahLst/>
            <a:cxnLst/>
            <a:rect l="l" t="t" r="r" b="b"/>
            <a:pathLst>
              <a:path w="2792240" h="1295869">
                <a:moveTo>
                  <a:pt x="0" y="0"/>
                </a:moveTo>
                <a:lnTo>
                  <a:pt x="2792239" y="0"/>
                </a:lnTo>
                <a:lnTo>
                  <a:pt x="2792239" y="1295869"/>
                </a:lnTo>
                <a:lnTo>
                  <a:pt x="0" y="12958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0" y="4266393"/>
            <a:ext cx="9371707" cy="1915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82ADD"/>
                </a:solidFill>
                <a:latin typeface="Funtastic"/>
              </a:rPr>
              <a:t>Sustainability and development in the EU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25323" y="2574239"/>
            <a:ext cx="4129973" cy="1442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>
                <a:solidFill>
                  <a:srgbClr val="082ADD"/>
                </a:solidFill>
                <a:latin typeface="Funtastic"/>
              </a:rPr>
              <a:t>Topic 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11717" y="9374074"/>
            <a:ext cx="901293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82ADD"/>
                </a:solidFill>
                <a:latin typeface="Open Sans Light"/>
              </a:rPr>
              <a:t>CSPE - Strand 2 - LO 2.2, 2.4, 2.10 - 30 minutes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25323" y="6276889"/>
            <a:ext cx="3726061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endParaRPr/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*New European Bauhaus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*Influence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72252" y="6606599"/>
            <a:ext cx="8306120" cy="3680401"/>
          </a:xfrm>
          <a:custGeom>
            <a:avLst/>
            <a:gdLst/>
            <a:ahLst/>
            <a:cxnLst/>
            <a:rect l="l" t="t" r="r" b="b"/>
            <a:pathLst>
              <a:path w="8306120" h="3680401">
                <a:moveTo>
                  <a:pt x="0" y="0"/>
                </a:moveTo>
                <a:lnTo>
                  <a:pt x="8306121" y="0"/>
                </a:lnTo>
                <a:lnTo>
                  <a:pt x="8306121" y="3680401"/>
                </a:lnTo>
                <a:lnTo>
                  <a:pt x="0" y="36804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9" b="-779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678368" y="1741177"/>
            <a:ext cx="2184808" cy="2184808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13199815" y="7210462"/>
            <a:ext cx="3711333" cy="2472675"/>
          </a:xfrm>
          <a:custGeom>
            <a:avLst/>
            <a:gdLst/>
            <a:ahLst/>
            <a:cxnLst/>
            <a:rect l="l" t="t" r="r" b="b"/>
            <a:pathLst>
              <a:path w="3711333" h="2472675">
                <a:moveTo>
                  <a:pt x="0" y="0"/>
                </a:moveTo>
                <a:lnTo>
                  <a:pt x="3711333" y="0"/>
                </a:lnTo>
                <a:lnTo>
                  <a:pt x="3711333" y="2472675"/>
                </a:lnTo>
                <a:lnTo>
                  <a:pt x="0" y="2472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538960" y="4459824"/>
            <a:ext cx="3560909" cy="32938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17228" y="-228040"/>
            <a:ext cx="15253543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3C913"/>
                </a:solidFill>
                <a:latin typeface="Funtastic"/>
              </a:rPr>
              <a:t>The New European Bauhaus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2460" y="1693552"/>
            <a:ext cx="14318612" cy="468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EFFFE"/>
                </a:solidFill>
                <a:latin typeface="More Sugar Thin"/>
              </a:rPr>
              <a:t>The New European Bauhaus initiative </a:t>
            </a:r>
            <a:r>
              <a:rPr lang="en-US" sz="2999">
                <a:solidFill>
                  <a:srgbClr val="F3C913"/>
                </a:solidFill>
                <a:latin typeface="More Sugar Thin"/>
              </a:rPr>
              <a:t>connects the European Green Deal to our daily lives</a:t>
            </a:r>
            <a:r>
              <a:rPr lang="en-US" sz="2999">
                <a:solidFill>
                  <a:srgbClr val="FEFFFE"/>
                </a:solidFill>
                <a:latin typeface="More Sugar Thin"/>
              </a:rPr>
              <a:t> and living spaces.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EFFFE"/>
                </a:solidFill>
                <a:latin typeface="More Sugar Thin"/>
              </a:rPr>
              <a:t>HOW DOES IT DO IT? 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EFFFE"/>
                </a:solidFill>
                <a:latin typeface="More Sugar Thin"/>
              </a:rPr>
              <a:t>It takes ideas from the world of science and technology, art and culture. 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EFFFE"/>
                </a:solidFill>
                <a:latin typeface="More Sugar Thin"/>
              </a:rPr>
              <a:t>It makes </a:t>
            </a:r>
            <a:r>
              <a:rPr lang="en-US" sz="2999">
                <a:solidFill>
                  <a:srgbClr val="F3C913"/>
                </a:solidFill>
                <a:latin typeface="More Sugar Thin"/>
              </a:rPr>
              <a:t>the most of our green and digital challenges to transform our lives for the better</a:t>
            </a:r>
            <a:r>
              <a:rPr lang="en-US" sz="2999">
                <a:solidFill>
                  <a:srgbClr val="FEFFFE"/>
                </a:solidFill>
                <a:latin typeface="More Sugar Thin"/>
              </a:rPr>
              <a:t>. 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EFFFE"/>
                </a:solidFill>
                <a:latin typeface="More Sugar Thin"/>
              </a:rPr>
              <a:t>Finally, it gets people involved in</a:t>
            </a:r>
            <a:r>
              <a:rPr lang="en-US" sz="2999">
                <a:solidFill>
                  <a:srgbClr val="F3C913"/>
                </a:solidFill>
                <a:latin typeface="More Sugar Thin"/>
              </a:rPr>
              <a:t> co-creating solutions.</a:t>
            </a:r>
          </a:p>
          <a:p>
            <a:pPr algn="ctr">
              <a:lnSpc>
                <a:spcPts val="4199"/>
              </a:lnSpc>
            </a:pPr>
            <a:endParaRPr lang="en-US" sz="2999">
              <a:solidFill>
                <a:srgbClr val="F3C913"/>
              </a:solidFill>
              <a:latin typeface="More Sugar Thin"/>
            </a:endParaRP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EFFFE"/>
                </a:solidFill>
                <a:latin typeface="More Sugar Thin"/>
              </a:rPr>
              <a:t>Click </a:t>
            </a:r>
            <a:r>
              <a:rPr lang="en-US" sz="2999" u="sng">
                <a:solidFill>
                  <a:srgbClr val="FEFFFE"/>
                </a:solidFill>
                <a:latin typeface="More Sugar Thin"/>
                <a:hlinkClick r:id="rId6" tooltip="https://www.youtube.com/watch?v=WAZNgoKTms8"/>
              </a:rPr>
              <a:t>here </a:t>
            </a:r>
            <a:r>
              <a:rPr lang="en-US" sz="2999">
                <a:solidFill>
                  <a:srgbClr val="FEFFFE"/>
                </a:solidFill>
                <a:latin typeface="More Sugar Thin"/>
              </a:rPr>
              <a:t>to watch a </a:t>
            </a:r>
            <a:r>
              <a:rPr lang="en-US" sz="2999">
                <a:solidFill>
                  <a:srgbClr val="F3C913"/>
                </a:solidFill>
                <a:latin typeface="More Sugar Thin"/>
              </a:rPr>
              <a:t>one minute video</a:t>
            </a:r>
            <a:r>
              <a:rPr lang="en-US" sz="2999">
                <a:solidFill>
                  <a:srgbClr val="FEFFFE"/>
                </a:solidFill>
                <a:latin typeface="More Sugar Thin"/>
              </a:rPr>
              <a:t> explaining the New European Bauhaus.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0540" y="1614967"/>
            <a:ext cx="5202170" cy="3901628"/>
          </a:xfrm>
          <a:custGeom>
            <a:avLst/>
            <a:gdLst/>
            <a:ahLst/>
            <a:cxnLst/>
            <a:rect l="l" t="t" r="r" b="b"/>
            <a:pathLst>
              <a:path w="5202170" h="3901628">
                <a:moveTo>
                  <a:pt x="0" y="0"/>
                </a:moveTo>
                <a:lnTo>
                  <a:pt x="5202170" y="0"/>
                </a:lnTo>
                <a:lnTo>
                  <a:pt x="5202170" y="3901627"/>
                </a:lnTo>
                <a:lnTo>
                  <a:pt x="0" y="39016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501" y="5716619"/>
            <a:ext cx="10001614" cy="4328184"/>
          </a:xfrm>
          <a:custGeom>
            <a:avLst/>
            <a:gdLst/>
            <a:ahLst/>
            <a:cxnLst/>
            <a:rect l="l" t="t" r="r" b="b"/>
            <a:pathLst>
              <a:path w="10001614" h="4328184">
                <a:moveTo>
                  <a:pt x="0" y="0"/>
                </a:moveTo>
                <a:lnTo>
                  <a:pt x="10001614" y="0"/>
                </a:lnTo>
                <a:lnTo>
                  <a:pt x="10001614" y="4328184"/>
                </a:lnTo>
                <a:lnTo>
                  <a:pt x="0" y="432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557041" y="5471885"/>
            <a:ext cx="5108918" cy="291208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210019" y="1753079"/>
            <a:ext cx="10820321" cy="371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5233" lvl="1" indent="-372616" algn="ctr">
              <a:lnSpc>
                <a:spcPts val="4832"/>
              </a:lnSpc>
              <a:buFont typeface="Arial"/>
              <a:buChar char="•"/>
            </a:pPr>
            <a:r>
              <a:rPr lang="en-US" sz="3451" u="sng">
                <a:solidFill>
                  <a:srgbClr val="F3C913"/>
                </a:solidFill>
                <a:latin typeface="More Sugar Thin"/>
              </a:rPr>
              <a:t>sustainability</a:t>
            </a:r>
            <a:r>
              <a:rPr lang="en-US" sz="3451">
                <a:solidFill>
                  <a:srgbClr val="FEFFFE"/>
                </a:solidFill>
                <a:latin typeface="More Sugar Thin"/>
              </a:rPr>
              <a:t>, from climate goals, to circularity, zero pollution, and biodiversity</a:t>
            </a:r>
          </a:p>
          <a:p>
            <a:pPr marL="745233" lvl="1" indent="-372616" algn="ctr">
              <a:lnSpc>
                <a:spcPts val="4832"/>
              </a:lnSpc>
              <a:buFont typeface="Arial"/>
              <a:buChar char="•"/>
            </a:pPr>
            <a:r>
              <a:rPr lang="en-US" sz="3451" u="sng">
                <a:solidFill>
                  <a:srgbClr val="F3C913"/>
                </a:solidFill>
                <a:latin typeface="More Sugar Thin"/>
              </a:rPr>
              <a:t>aesthetics</a:t>
            </a:r>
            <a:r>
              <a:rPr lang="en-US" sz="3451">
                <a:solidFill>
                  <a:srgbClr val="FEFFFE"/>
                </a:solidFill>
                <a:latin typeface="More Sugar Thin"/>
              </a:rPr>
              <a:t>, quality of experience and style, beyond functionality</a:t>
            </a:r>
          </a:p>
          <a:p>
            <a:pPr marL="745233" lvl="1" indent="-372616" algn="ctr">
              <a:lnSpc>
                <a:spcPts val="4832"/>
              </a:lnSpc>
              <a:buFont typeface="Arial"/>
              <a:buChar char="•"/>
            </a:pPr>
            <a:r>
              <a:rPr lang="en-US" sz="3451" u="sng">
                <a:solidFill>
                  <a:srgbClr val="F3C913"/>
                </a:solidFill>
                <a:latin typeface="More Sugar Thin"/>
              </a:rPr>
              <a:t>inclusion</a:t>
            </a:r>
            <a:r>
              <a:rPr lang="en-US" sz="3451">
                <a:solidFill>
                  <a:srgbClr val="FEFFFE"/>
                </a:solidFill>
                <a:latin typeface="More Sugar Thin"/>
              </a:rPr>
              <a:t>, from valuing diversity, to securing accessibility and affordability</a:t>
            </a:r>
          </a:p>
          <a:p>
            <a:pPr algn="ctr">
              <a:lnSpc>
                <a:spcPts val="166"/>
              </a:lnSpc>
            </a:pPr>
            <a:endParaRPr lang="en-US" sz="3451">
              <a:solidFill>
                <a:srgbClr val="FEFFFE"/>
              </a:solidFill>
              <a:latin typeface="More Sugar Thi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69601" y="8413655"/>
            <a:ext cx="7683799" cy="156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4"/>
              </a:lnSpc>
            </a:pPr>
            <a:r>
              <a:rPr lang="en-US" sz="2867">
                <a:solidFill>
                  <a:srgbClr val="F3C913"/>
                </a:solidFill>
                <a:latin typeface="Funtastic"/>
              </a:rPr>
              <a:t>What does it look like in practice?</a:t>
            </a:r>
          </a:p>
          <a:p>
            <a:pPr algn="ctr">
              <a:lnSpc>
                <a:spcPts val="4014"/>
              </a:lnSpc>
            </a:pPr>
            <a:r>
              <a:rPr lang="en-US" sz="2867">
                <a:solidFill>
                  <a:srgbClr val="FEFFFE"/>
                </a:solidFill>
                <a:latin typeface="More Sugar Thin"/>
              </a:rPr>
              <a:t>Watch the videos of winning New European Bauhaus 2022 projects, click </a:t>
            </a:r>
            <a:r>
              <a:rPr lang="en-US" sz="2867" u="sng">
                <a:solidFill>
                  <a:srgbClr val="FEFFFE"/>
                </a:solidFill>
                <a:latin typeface="More Sugar Thin"/>
                <a:hlinkClick r:id="rId5" tooltip="https://prizes.new-european-bauhaus.eu"/>
              </a:rPr>
              <a:t>here</a:t>
            </a:r>
            <a:r>
              <a:rPr lang="en-US" sz="2867">
                <a:solidFill>
                  <a:srgbClr val="FEFFFE"/>
                </a:solidFill>
                <a:latin typeface="More Sugar Thin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91475" y="251153"/>
            <a:ext cx="15341650" cy="115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</a:pPr>
            <a:r>
              <a:rPr lang="en-US" sz="6100">
                <a:solidFill>
                  <a:srgbClr val="F3C913"/>
                </a:solidFill>
                <a:latin typeface="Funtastic"/>
              </a:rPr>
              <a:t>The values of the New European Bauhaus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06860" y="180767"/>
            <a:ext cx="2843928" cy="2826153"/>
          </a:xfrm>
          <a:custGeom>
            <a:avLst/>
            <a:gdLst/>
            <a:ahLst/>
            <a:cxnLst/>
            <a:rect l="l" t="t" r="r" b="b"/>
            <a:pathLst>
              <a:path w="2843928" h="2826153">
                <a:moveTo>
                  <a:pt x="0" y="0"/>
                </a:moveTo>
                <a:lnTo>
                  <a:pt x="2843928" y="0"/>
                </a:lnTo>
                <a:lnTo>
                  <a:pt x="2843928" y="2826153"/>
                </a:lnTo>
                <a:lnTo>
                  <a:pt x="0" y="282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68020" y="3132265"/>
            <a:ext cx="9664825" cy="6315870"/>
          </a:xfrm>
          <a:custGeom>
            <a:avLst/>
            <a:gdLst/>
            <a:ahLst/>
            <a:cxnLst/>
            <a:rect l="l" t="t" r="r" b="b"/>
            <a:pathLst>
              <a:path w="9664825" h="6315870">
                <a:moveTo>
                  <a:pt x="0" y="0"/>
                </a:moveTo>
                <a:lnTo>
                  <a:pt x="9664825" y="0"/>
                </a:lnTo>
                <a:lnTo>
                  <a:pt x="9664825" y="6315870"/>
                </a:lnTo>
                <a:lnTo>
                  <a:pt x="0" y="63158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07067" y="1012192"/>
            <a:ext cx="3540427" cy="254910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858000" y="419100"/>
            <a:ext cx="4355976" cy="1442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>
                <a:solidFill>
                  <a:srgbClr val="F3C913"/>
                </a:solidFill>
                <a:latin typeface="Funtastic"/>
              </a:rPr>
              <a:t>Activity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1439" y="5086350"/>
            <a:ext cx="6312585" cy="18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0"/>
              </a:lnSpc>
            </a:pPr>
            <a:r>
              <a:rPr lang="en-US" sz="3386">
                <a:solidFill>
                  <a:srgbClr val="FFFFFF"/>
                </a:solidFill>
                <a:latin typeface="More Sugar Thin"/>
              </a:rPr>
              <a:t>Read this article and answer the questions on the page distributed by your teacher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5618832" y="2215409"/>
            <a:ext cx="9971445" cy="808795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05310" y="3713828"/>
            <a:ext cx="7243219" cy="5091111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3135404" y="6106654"/>
            <a:ext cx="2597739" cy="2597739"/>
          </a:xfrm>
          <a:custGeom>
            <a:avLst/>
            <a:gdLst/>
            <a:ahLst/>
            <a:cxnLst/>
            <a:rect l="l" t="t" r="r" b="b"/>
            <a:pathLst>
              <a:path w="2597739" h="2597739">
                <a:moveTo>
                  <a:pt x="0" y="0"/>
                </a:moveTo>
                <a:lnTo>
                  <a:pt x="2597740" y="0"/>
                </a:lnTo>
                <a:lnTo>
                  <a:pt x="2597740" y="2597739"/>
                </a:lnTo>
                <a:lnTo>
                  <a:pt x="0" y="2597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801233" y="502286"/>
            <a:ext cx="3172323" cy="3172323"/>
          </a:xfrm>
          <a:custGeom>
            <a:avLst/>
            <a:gdLst/>
            <a:ahLst/>
            <a:cxnLst/>
            <a:rect l="l" t="t" r="r" b="b"/>
            <a:pathLst>
              <a:path w="3172323" h="3172323">
                <a:moveTo>
                  <a:pt x="0" y="0"/>
                </a:moveTo>
                <a:lnTo>
                  <a:pt x="3172323" y="0"/>
                </a:lnTo>
                <a:lnTo>
                  <a:pt x="3172323" y="3172324"/>
                </a:lnTo>
                <a:lnTo>
                  <a:pt x="0" y="31723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81159" y="6106654"/>
            <a:ext cx="2374211" cy="2374211"/>
          </a:xfrm>
          <a:custGeom>
            <a:avLst/>
            <a:gdLst/>
            <a:ahLst/>
            <a:cxnLst/>
            <a:rect l="l" t="t" r="r" b="b"/>
            <a:pathLst>
              <a:path w="2374211" h="2374211">
                <a:moveTo>
                  <a:pt x="0" y="0"/>
                </a:moveTo>
                <a:lnTo>
                  <a:pt x="2374211" y="0"/>
                </a:lnTo>
                <a:lnTo>
                  <a:pt x="2374211" y="2374211"/>
                </a:lnTo>
                <a:lnTo>
                  <a:pt x="0" y="2374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94640" y="2088448"/>
            <a:ext cx="3347047" cy="3347047"/>
          </a:xfrm>
          <a:custGeom>
            <a:avLst/>
            <a:gdLst/>
            <a:ahLst/>
            <a:cxnLst/>
            <a:rect l="l" t="t" r="r" b="b"/>
            <a:pathLst>
              <a:path w="3347047" h="3347047">
                <a:moveTo>
                  <a:pt x="0" y="0"/>
                </a:moveTo>
                <a:lnTo>
                  <a:pt x="3347047" y="0"/>
                </a:lnTo>
                <a:lnTo>
                  <a:pt x="3347047" y="3347047"/>
                </a:lnTo>
                <a:lnTo>
                  <a:pt x="0" y="33470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90714" y="612069"/>
            <a:ext cx="13957828" cy="930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34"/>
              </a:lnSpc>
            </a:pPr>
            <a:r>
              <a:rPr lang="en-US" sz="5758">
                <a:solidFill>
                  <a:srgbClr val="FFFFFF"/>
                </a:solidFill>
                <a:latin typeface="Funtastic Bold"/>
              </a:rPr>
              <a:t>If you're curious, contact us, follow 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037685" y="3898689"/>
            <a:ext cx="4699419" cy="775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FFFFFF"/>
                </a:solidFill>
                <a:latin typeface="Open Sans"/>
              </a:rPr>
              <a:t>@dab.the.eu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56869" y="8638626"/>
            <a:ext cx="355480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"/>
              </a:rPr>
              <a:t>@dabtheeu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75328" y="2259512"/>
            <a:ext cx="5970503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"/>
              </a:rPr>
              <a:t>Hub in Active European Citizenship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648529" y="8637718"/>
            <a:ext cx="3639471" cy="563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4"/>
              </a:lnSpc>
            </a:pPr>
            <a:r>
              <a:rPr lang="en-US" sz="3260">
                <a:solidFill>
                  <a:srgbClr val="FFFFFF"/>
                </a:solidFill>
                <a:latin typeface="Open Sans"/>
              </a:rPr>
              <a:t>@HubEuropCitizen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Office PowerPoint</Application>
  <PresentationFormat>Custom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Open Sans Light</vt:lpstr>
      <vt:lpstr>Funtastic Bold</vt:lpstr>
      <vt:lpstr>More Sugar Thin</vt:lpstr>
      <vt:lpstr>Open Sans</vt:lpstr>
      <vt:lpstr>Calibri</vt:lpstr>
      <vt:lpstr>Arial</vt:lpstr>
      <vt:lpstr>Funtastic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6 CSPE</dc:title>
  <cp:lastModifiedBy>Emmanuelle Schon-Quinlivan</cp:lastModifiedBy>
  <cp:revision>2</cp:revision>
  <dcterms:created xsi:type="dcterms:W3CDTF">2006-08-16T00:00:00Z</dcterms:created>
  <dcterms:modified xsi:type="dcterms:W3CDTF">2023-10-13T14:36:35Z</dcterms:modified>
  <dc:identifier>DAFqZmzMr0Y</dc:identifier>
</cp:coreProperties>
</file>