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Funtastic" charset="1" panose="00000000000000000000"/>
      <p:regular r:id="rId14"/>
    </p:embeddedFont>
    <p:embeddedFont>
      <p:font typeface="Open Sans Light" charset="1" panose="020B0306030504020204"/>
      <p:regular r:id="rId15"/>
    </p:embeddedFont>
    <p:embeddedFont>
      <p:font typeface="More Sugar Thin" charset="1" panose="00000000000000000000"/>
      <p:regular r:id="rId16"/>
    </p:embeddedFont>
    <p:embeddedFont>
      <p:font typeface="More Sugar" charset="1" panose="00000000000000000000"/>
      <p:regular r:id="rId17"/>
    </p:embeddedFont>
    <p:embeddedFont>
      <p:font typeface="Open Sans" charset="1" panose="020B06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gif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jpeg" Type="http://schemas.openxmlformats.org/officeDocument/2006/relationships/image"/><Relationship Id="rId4" Target="../media/image9.jpe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gif" Type="http://schemas.openxmlformats.org/officeDocument/2006/relationships/image"/><Relationship Id="rId3" Target="../media/image20.jpeg" Type="http://schemas.openxmlformats.org/officeDocument/2006/relationships/image"/><Relationship Id="rId4" Target="https://youtu.be/4Qz4yqM6NXM" TargetMode="External" Type="http://schemas.openxmlformats.org/officeDocument/2006/relationships/video"/><Relationship Id="rId5" Target="../media/image2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https://youtu.be/EL4mPrWbKxM" TargetMode="External" Type="http://schemas.openxmlformats.org/officeDocument/2006/relationships/video"/><Relationship Id="rId4" Target="../media/image22.jpeg" Type="http://schemas.openxmlformats.org/officeDocument/2006/relationships/image"/><Relationship Id="rId5" Target="../media/VAFLpBfLxJM.mp4" Type="http://schemas.openxmlformats.org/officeDocument/2006/relationships/video"/><Relationship Id="rId6" Target="../media/VAFLpBfLxJM.mp4" Type="http://schemas.microsoft.com/office/2007/relationships/media"/><Relationship Id="rId7" Target="../media/image23.png" Type="http://schemas.openxmlformats.org/officeDocument/2006/relationships/image"/><Relationship Id="rId8" Target="../media/image24.svg" Type="http://schemas.openxmlformats.org/officeDocument/2006/relationships/image"/><Relationship Id="rId9" Target="../media/image25.gif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gif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29.png" Type="http://schemas.openxmlformats.org/officeDocument/2006/relationships/image"/><Relationship Id="rId6" Target="../media/image3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gif" Type="http://schemas.openxmlformats.org/officeDocument/2006/relationships/image"/><Relationship Id="rId3" Target="../media/image32.png" Type="http://schemas.openxmlformats.org/officeDocument/2006/relationships/image"/><Relationship Id="rId4" Target="../media/image3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gif" Type="http://schemas.openxmlformats.org/officeDocument/2006/relationships/image"/><Relationship Id="rId3" Target="../media/image35.gif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Relationship Id="rId9" Target="../media/image4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C9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9096893" y="1079145"/>
            <a:ext cx="7842579" cy="8128710"/>
          </a:xfrm>
          <a:custGeom>
            <a:avLst/>
            <a:gdLst/>
            <a:ahLst/>
            <a:cxnLst/>
            <a:rect r="r" b="b" t="t" l="l"/>
            <a:pathLst>
              <a:path h="8128710" w="7842579">
                <a:moveTo>
                  <a:pt x="0" y="0"/>
                </a:moveTo>
                <a:lnTo>
                  <a:pt x="7842579" y="0"/>
                </a:lnTo>
                <a:lnTo>
                  <a:pt x="7842579" y="8128710"/>
                </a:lnTo>
                <a:lnTo>
                  <a:pt x="0" y="81287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8522014" y="1905955"/>
            <a:ext cx="8992338" cy="7158835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0" y="-631833"/>
            <a:ext cx="3558497" cy="3558497"/>
          </a:xfrm>
          <a:custGeom>
            <a:avLst/>
            <a:gdLst/>
            <a:ahLst/>
            <a:cxnLst/>
            <a:rect r="r" b="b" t="t" l="l"/>
            <a:pathLst>
              <a:path h="3558497" w="3558497">
                <a:moveTo>
                  <a:pt x="0" y="0"/>
                </a:moveTo>
                <a:lnTo>
                  <a:pt x="3558497" y="0"/>
                </a:lnTo>
                <a:lnTo>
                  <a:pt x="3558497" y="3558497"/>
                </a:lnTo>
                <a:lnTo>
                  <a:pt x="0" y="35584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9370" y="9258300"/>
            <a:ext cx="3239127" cy="878613"/>
          </a:xfrm>
          <a:custGeom>
            <a:avLst/>
            <a:gdLst/>
            <a:ahLst/>
            <a:cxnLst/>
            <a:rect r="r" b="b" t="t" l="l"/>
            <a:pathLst>
              <a:path h="878613" w="3239127">
                <a:moveTo>
                  <a:pt x="0" y="0"/>
                </a:moveTo>
                <a:lnTo>
                  <a:pt x="3239127" y="0"/>
                </a:lnTo>
                <a:lnTo>
                  <a:pt x="3239127" y="878613"/>
                </a:lnTo>
                <a:lnTo>
                  <a:pt x="0" y="8786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733874" y="8991131"/>
            <a:ext cx="2792240" cy="1295869"/>
          </a:xfrm>
          <a:custGeom>
            <a:avLst/>
            <a:gdLst/>
            <a:ahLst/>
            <a:cxnLst/>
            <a:rect r="r" b="b" t="t" l="l"/>
            <a:pathLst>
              <a:path h="1295869" w="2792240">
                <a:moveTo>
                  <a:pt x="0" y="0"/>
                </a:moveTo>
                <a:lnTo>
                  <a:pt x="2792239" y="0"/>
                </a:lnTo>
                <a:lnTo>
                  <a:pt x="2792239" y="1295869"/>
                </a:lnTo>
                <a:lnTo>
                  <a:pt x="0" y="12958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94420" y="4248847"/>
            <a:ext cx="6982867" cy="191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 Interdependence and 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European citizenship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39851" y="2574239"/>
            <a:ext cx="3892004" cy="1724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Topic 3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378963" y="9374074"/>
            <a:ext cx="727843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82ADD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CSPE - Strand 2 - LO 2.1 - 25 minutes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42776" y="6501530"/>
            <a:ext cx="3673227" cy="1867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*What it is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*What it involves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*Interdependence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*Sustainability of the EU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619941" y="194261"/>
            <a:ext cx="2639359" cy="1760123"/>
          </a:xfrm>
          <a:custGeom>
            <a:avLst/>
            <a:gdLst/>
            <a:ahLst/>
            <a:cxnLst/>
            <a:rect r="r" b="b" t="t" l="l"/>
            <a:pathLst>
              <a:path h="1760123" w="2639359">
                <a:moveTo>
                  <a:pt x="0" y="0"/>
                </a:moveTo>
                <a:lnTo>
                  <a:pt x="2639359" y="0"/>
                </a:lnTo>
                <a:lnTo>
                  <a:pt x="2639359" y="1760123"/>
                </a:lnTo>
                <a:lnTo>
                  <a:pt x="0" y="17601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8120" y="2986219"/>
            <a:ext cx="3234910" cy="2157281"/>
          </a:xfrm>
          <a:custGeom>
            <a:avLst/>
            <a:gdLst/>
            <a:ahLst/>
            <a:cxnLst/>
            <a:rect r="r" b="b" t="t" l="l"/>
            <a:pathLst>
              <a:path h="2157281" w="3234910">
                <a:moveTo>
                  <a:pt x="0" y="0"/>
                </a:moveTo>
                <a:lnTo>
                  <a:pt x="3234910" y="0"/>
                </a:lnTo>
                <a:lnTo>
                  <a:pt x="3234910" y="2157281"/>
                </a:lnTo>
                <a:lnTo>
                  <a:pt x="0" y="21572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07239" y="7184825"/>
            <a:ext cx="3957369" cy="2636597"/>
          </a:xfrm>
          <a:custGeom>
            <a:avLst/>
            <a:gdLst/>
            <a:ahLst/>
            <a:cxnLst/>
            <a:rect r="r" b="b" t="t" l="l"/>
            <a:pathLst>
              <a:path h="2636597" w="3957369">
                <a:moveTo>
                  <a:pt x="0" y="0"/>
                </a:moveTo>
                <a:lnTo>
                  <a:pt x="3957369" y="0"/>
                </a:lnTo>
                <a:lnTo>
                  <a:pt x="3957369" y="2636597"/>
                </a:lnTo>
                <a:lnTo>
                  <a:pt x="0" y="26365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506032" y="36098"/>
            <a:ext cx="10005864" cy="1724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EFB91C"/>
                </a:solidFill>
                <a:latin typeface="Funtastic"/>
                <a:ea typeface="Funtastic"/>
                <a:cs typeface="Funtastic"/>
                <a:sym typeface="Funtastic"/>
              </a:rPr>
              <a:t>What's citizenship?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938130" y="2544808"/>
            <a:ext cx="12878917" cy="4476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24"/>
              </a:lnSpc>
            </a:pPr>
            <a:r>
              <a:rPr lang="en-US" sz="4231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Citizenship is a </a:t>
            </a:r>
            <a:r>
              <a:rPr lang="en-US" sz="4231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relationship </a:t>
            </a:r>
            <a:r>
              <a:rPr lang="en-US" sz="4231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between you and the state, e.g. Irish state, in which you are both </a:t>
            </a:r>
            <a:r>
              <a:rPr lang="en-US" sz="4231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bound together</a:t>
            </a:r>
            <a:r>
              <a:rPr lang="en-US" sz="4231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by </a:t>
            </a:r>
            <a:r>
              <a:rPr lang="en-US" sz="4231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reciprocal rights and duties</a:t>
            </a:r>
            <a:r>
              <a:rPr lang="en-US" sz="4231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.  </a:t>
            </a:r>
          </a:p>
          <a:p>
            <a:pPr algn="ctr">
              <a:lnSpc>
                <a:spcPts val="5924"/>
              </a:lnSpc>
            </a:pPr>
          </a:p>
          <a:p>
            <a:pPr algn="ctr">
              <a:lnSpc>
                <a:spcPts val="5924"/>
              </a:lnSpc>
            </a:pPr>
            <a:r>
              <a:rPr lang="en-US" sz="4231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You owe to the state to comply with its rules and the state owes you to protect you.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34770" y="8344162"/>
            <a:ext cx="7214160" cy="1171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3"/>
              </a:lnSpc>
              <a:spcBef>
                <a:spcPct val="0"/>
              </a:spcBef>
            </a:pPr>
            <a:r>
              <a:rPr lang="en-US" sz="3395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A </a:t>
            </a:r>
            <a:r>
              <a:rPr lang="en-US" sz="3395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global citizen</a:t>
            </a:r>
            <a:r>
              <a:rPr lang="en-US" sz="3395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understands the wider world and their place in it. 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66232" y="6163735"/>
            <a:ext cx="2832646" cy="4006578"/>
          </a:xfrm>
          <a:custGeom>
            <a:avLst/>
            <a:gdLst/>
            <a:ahLst/>
            <a:cxnLst/>
            <a:rect r="r" b="b" t="t" l="l"/>
            <a:pathLst>
              <a:path h="4006578" w="2832646">
                <a:moveTo>
                  <a:pt x="0" y="0"/>
                </a:moveTo>
                <a:lnTo>
                  <a:pt x="2832646" y="0"/>
                </a:lnTo>
                <a:lnTo>
                  <a:pt x="2832646" y="4006578"/>
                </a:lnTo>
                <a:lnTo>
                  <a:pt x="0" y="4006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7703" y="2739280"/>
            <a:ext cx="4037647" cy="4114800"/>
          </a:xfrm>
          <a:custGeom>
            <a:avLst/>
            <a:gdLst/>
            <a:ahLst/>
            <a:cxnLst/>
            <a:rect r="r" b="b" t="t" l="l"/>
            <a:pathLst>
              <a:path h="4114800" w="4037647">
                <a:moveTo>
                  <a:pt x="0" y="0"/>
                </a:moveTo>
                <a:lnTo>
                  <a:pt x="4037648" y="0"/>
                </a:lnTo>
                <a:lnTo>
                  <a:pt x="40376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6842" y="7499332"/>
            <a:ext cx="1993811" cy="2026980"/>
          </a:xfrm>
          <a:custGeom>
            <a:avLst/>
            <a:gdLst/>
            <a:ahLst/>
            <a:cxnLst/>
            <a:rect r="r" b="b" t="t" l="l"/>
            <a:pathLst>
              <a:path h="2026980" w="1993811">
                <a:moveTo>
                  <a:pt x="0" y="0"/>
                </a:moveTo>
                <a:lnTo>
                  <a:pt x="1993811" y="0"/>
                </a:lnTo>
                <a:lnTo>
                  <a:pt x="1993811" y="2026979"/>
                </a:lnTo>
                <a:lnTo>
                  <a:pt x="0" y="20269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78397" y="7947848"/>
            <a:ext cx="3633672" cy="1975809"/>
          </a:xfrm>
          <a:custGeom>
            <a:avLst/>
            <a:gdLst/>
            <a:ahLst/>
            <a:cxnLst/>
            <a:rect r="r" b="b" t="t" l="l"/>
            <a:pathLst>
              <a:path h="1975809" w="3633672">
                <a:moveTo>
                  <a:pt x="0" y="0"/>
                </a:moveTo>
                <a:lnTo>
                  <a:pt x="3633672" y="0"/>
                </a:lnTo>
                <a:lnTo>
                  <a:pt x="3633672" y="1975809"/>
                </a:lnTo>
                <a:lnTo>
                  <a:pt x="0" y="1975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160320" y="8209401"/>
            <a:ext cx="2403937" cy="1888183"/>
          </a:xfrm>
          <a:custGeom>
            <a:avLst/>
            <a:gdLst/>
            <a:ahLst/>
            <a:cxnLst/>
            <a:rect r="r" b="b" t="t" l="l"/>
            <a:pathLst>
              <a:path h="1888183" w="2403937">
                <a:moveTo>
                  <a:pt x="0" y="0"/>
                </a:moveTo>
                <a:lnTo>
                  <a:pt x="2403937" y="0"/>
                </a:lnTo>
                <a:lnTo>
                  <a:pt x="2403937" y="1888183"/>
                </a:lnTo>
                <a:lnTo>
                  <a:pt x="0" y="18881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165351" y="2644030"/>
            <a:ext cx="12477383" cy="5303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3"/>
              </a:lnSpc>
            </a:pPr>
            <a:r>
              <a:rPr lang="en-US" sz="5002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In the case of </a:t>
            </a:r>
            <a:r>
              <a:rPr lang="en-US" sz="5002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European citizenship</a:t>
            </a:r>
            <a:r>
              <a:rPr lang="en-US" sz="5002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, you and your country need to </a:t>
            </a:r>
            <a:r>
              <a:rPr lang="en-US" sz="5002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respect the rules and values of the club.</a:t>
            </a:r>
          </a:p>
          <a:p>
            <a:pPr algn="ctr">
              <a:lnSpc>
                <a:spcPts val="7003"/>
              </a:lnSpc>
            </a:pPr>
            <a:r>
              <a:rPr lang="en-US" sz="5002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In exchange, the EU will protect your </a:t>
            </a:r>
            <a:r>
              <a:rPr lang="en-US" sz="5002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rights to travel freely, to study and work in any EU country,</a:t>
            </a:r>
            <a:r>
              <a:rPr lang="en-US" sz="5002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to get public healthcare, etc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384804" y="447992"/>
            <a:ext cx="14666527" cy="1014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42"/>
              </a:lnSpc>
            </a:pPr>
            <a:r>
              <a:rPr lang="en-US" sz="5316">
                <a:solidFill>
                  <a:srgbClr val="F2AE03"/>
                </a:solidFill>
                <a:latin typeface="Funtastic"/>
                <a:ea typeface="Funtastic"/>
                <a:cs typeface="Funtastic"/>
                <a:sym typeface="Funtastic"/>
              </a:rPr>
              <a:t>European citizenship: what does it give me?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535701" y="276766"/>
            <a:ext cx="3439122" cy="3102283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>
            <a:videoFile r:link="rId4"/>
          </p:nvPr>
        </p:nvPicPr>
        <p:blipFill>
          <a:blip r:embed="rId3"/>
          <a:stretch>
            <a:fillRect/>
          </a:stretch>
        </p:blipFill>
        <p:spPr>
          <a:xfrm rot="0">
            <a:off x="10240875" y="3088923"/>
            <a:ext cx="7802853" cy="4389104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4767314" y="847555"/>
            <a:ext cx="3821123" cy="2531494"/>
          </a:xfrm>
          <a:custGeom>
            <a:avLst/>
            <a:gdLst/>
            <a:ahLst/>
            <a:cxnLst/>
            <a:rect r="r" b="b" t="t" l="l"/>
            <a:pathLst>
              <a:path h="2531494" w="3821123">
                <a:moveTo>
                  <a:pt x="0" y="0"/>
                </a:moveTo>
                <a:lnTo>
                  <a:pt x="3821123" y="0"/>
                </a:lnTo>
                <a:lnTo>
                  <a:pt x="3821123" y="2531494"/>
                </a:lnTo>
                <a:lnTo>
                  <a:pt x="0" y="25314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282026" y="57691"/>
            <a:ext cx="10005974" cy="2093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F3C913"/>
                </a:solidFill>
                <a:latin typeface="Funtastic"/>
                <a:ea typeface="Funtastic"/>
                <a:cs typeface="Funtastic"/>
                <a:sym typeface="Funtastic"/>
              </a:rPr>
              <a:t>What does European citizenship mean for you?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4874" y="3031773"/>
            <a:ext cx="9091438" cy="6381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The </a:t>
            </a:r>
            <a:r>
              <a:rPr lang="en-US" sz="30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Treaty on the Functioning of the European Union</a:t>
            </a:r>
            <a:r>
              <a:rPr lang="en-US" sz="3000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signed in 1992 in </a:t>
            </a:r>
            <a:r>
              <a:rPr lang="en-US" sz="30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Maastricht </a:t>
            </a:r>
            <a:r>
              <a:rPr lang="en-US" sz="3000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gives EU citizens a number of rights</a:t>
            </a:r>
          </a:p>
          <a:p>
            <a:pPr algn="ctr"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non-discrimination on the basis of </a:t>
            </a:r>
            <a:r>
              <a:rPr lang="en-US" sz="3000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nationality</a:t>
            </a:r>
            <a:r>
              <a:rPr lang="en-US" sz="3000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. e.g. an Irish plumber cannot be refused employment in another EU country if he meets the requirements</a:t>
            </a:r>
          </a:p>
          <a:p>
            <a:pPr algn="ctr"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Move and live wherever</a:t>
            </a:r>
            <a:r>
              <a:rPr lang="en-US" sz="3000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you want in the EU. No need for visas.</a:t>
            </a:r>
          </a:p>
          <a:p>
            <a:pPr algn="ctr"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Vote for </a:t>
            </a:r>
            <a:r>
              <a:rPr lang="en-US" sz="3000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and stand as a </a:t>
            </a:r>
            <a:r>
              <a:rPr lang="en-US" sz="30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candidate in the European and local elections </a:t>
            </a:r>
            <a:r>
              <a:rPr lang="en-US" sz="3000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in any EU country</a:t>
            </a:r>
          </a:p>
          <a:p>
            <a:pPr algn="ctr"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Start or support a </a:t>
            </a:r>
            <a:r>
              <a:rPr lang="en-US" sz="30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European Citizens' Initiative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526313" y="8175061"/>
            <a:ext cx="8517415" cy="1716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Your </a:t>
            </a:r>
            <a:r>
              <a:rPr lang="en-US" sz="3300">
                <a:solidFill>
                  <a:srgbClr val="F3C913"/>
                </a:solidFill>
                <a:latin typeface="More Sugar"/>
                <a:ea typeface="More Sugar"/>
                <a:cs typeface="More Sugar"/>
                <a:sym typeface="More Sugar"/>
              </a:rPr>
              <a:t>European citizenship joins your Irish citizenship</a:t>
            </a:r>
            <a:r>
              <a:rPr lang="en-US" sz="330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. It doesn't replace it - </a:t>
            </a:r>
          </a:p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look at the cover of your passport!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-352425"/>
            <a:ext cx="18288000" cy="332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EFB91C"/>
                </a:solidFill>
                <a:latin typeface="Funtastic"/>
                <a:ea typeface="Funtastic"/>
                <a:cs typeface="Funtastic"/>
                <a:sym typeface="Funtastic"/>
              </a:rPr>
              <a:t>Other rights given by European citizenship</a:t>
            </a:r>
          </a:p>
        </p:txBody>
      </p:sp>
      <p:pic>
        <p:nvPicPr>
          <p:cNvPr name="Picture 3" id="3"/>
          <p:cNvPicPr>
            <a:picLocks noChangeAspect="true"/>
          </p:cNvPicPr>
          <p:nvPr>
            <a:videoFile r:link="rId3"/>
          </p:nvPr>
        </p:nvPicPr>
        <p:blipFill>
          <a:blip r:embed="rId2"/>
          <a:stretch>
            <a:fillRect/>
          </a:stretch>
        </p:blipFill>
        <p:spPr>
          <a:xfrm rot="0">
            <a:off x="10357717" y="2971800"/>
            <a:ext cx="7510115" cy="4224439"/>
          </a:xfrm>
          <a:prstGeom prst="rect">
            <a:avLst/>
          </a:prstGeom>
        </p:spPr>
      </p:pic>
      <p:pic>
        <p:nvPicPr>
          <p:cNvPr name="Picture 4" id="4">
            <a:hlinkClick action="ppaction://media"/>
          </p:cNvPr>
          <p:cNvPicPr>
            <a:picLocks noChangeAspect="true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rcRect l="30" t="0" r="30" b="0"/>
          <a:stretch>
            <a:fillRect/>
          </a:stretch>
        </p:blipFill>
        <p:spPr>
          <a:xfrm flipH="false" flipV="false" rot="0">
            <a:off x="13824373" y="8648539"/>
            <a:ext cx="2717555" cy="1529553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flipH="false" flipV="false" rot="0">
            <a:off x="11363610" y="8737516"/>
            <a:ext cx="2172241" cy="1228304"/>
          </a:xfrm>
          <a:custGeom>
            <a:avLst/>
            <a:gdLst/>
            <a:ahLst/>
            <a:cxnLst/>
            <a:rect r="r" b="b" t="t" l="l"/>
            <a:pathLst>
              <a:path h="1228304" w="2172241">
                <a:moveTo>
                  <a:pt x="0" y="0"/>
                </a:moveTo>
                <a:lnTo>
                  <a:pt x="2172241" y="0"/>
                </a:lnTo>
                <a:lnTo>
                  <a:pt x="2172241" y="1228304"/>
                </a:lnTo>
                <a:lnTo>
                  <a:pt x="0" y="12283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15693732" y="9408925"/>
            <a:ext cx="2855872" cy="556895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0" y="3248457"/>
            <a:ext cx="10357717" cy="6681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848429" indent="-424214" lvl="1">
              <a:lnSpc>
                <a:spcPts val="5501"/>
              </a:lnSpc>
              <a:spcBef>
                <a:spcPct val="0"/>
              </a:spcBef>
              <a:buFont typeface="Arial"/>
              <a:buChar char="•"/>
            </a:pPr>
            <a:r>
              <a:rPr lang="en-US" sz="3929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Study </a:t>
            </a:r>
            <a:r>
              <a:rPr lang="en-US" sz="392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anywhere in the EU more </a:t>
            </a:r>
            <a:r>
              <a:rPr lang="en-US" sz="3929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cheaply </a:t>
            </a:r>
            <a:r>
              <a:rPr lang="en-US" sz="392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than non-EU citizens. That's </a:t>
            </a:r>
            <a:r>
              <a:rPr lang="en-US" sz="3929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Erasmus </a:t>
            </a:r>
            <a:r>
              <a:rPr lang="en-US" sz="392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for a year or a semester! </a:t>
            </a:r>
          </a:p>
          <a:p>
            <a:pPr algn="ctr">
              <a:lnSpc>
                <a:spcPts val="5501"/>
              </a:lnSpc>
              <a:spcBef>
                <a:spcPct val="0"/>
              </a:spcBef>
            </a:pPr>
            <a:r>
              <a:rPr lang="en-US" sz="392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Erasmus is an exchange programme for university students, apprentices, teachers, and lecturers.</a:t>
            </a:r>
          </a:p>
          <a:p>
            <a:pPr algn="ctr" marL="848429" indent="-424214" lvl="1">
              <a:lnSpc>
                <a:spcPts val="5501"/>
              </a:lnSpc>
              <a:spcBef>
                <a:spcPct val="0"/>
              </a:spcBef>
              <a:buFont typeface="Arial"/>
              <a:buChar char="•"/>
            </a:pPr>
            <a:r>
              <a:rPr lang="en-US" sz="3929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Set up and grow </a:t>
            </a:r>
            <a:r>
              <a:rPr lang="en-US" sz="392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your </a:t>
            </a:r>
            <a:r>
              <a:rPr lang="en-US" sz="3929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start-up</a:t>
            </a:r>
            <a:r>
              <a:rPr lang="en-US" sz="392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or </a:t>
            </a:r>
            <a:r>
              <a:rPr lang="en-US" sz="3929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small and medium enterprise</a:t>
            </a:r>
            <a:r>
              <a:rPr lang="en-US" sz="392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anywhere. The EU has </a:t>
            </a:r>
            <a:r>
              <a:rPr lang="en-US" sz="3929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funding </a:t>
            </a:r>
            <a:r>
              <a:rPr lang="en-US" sz="392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to support it. </a:t>
            </a:r>
          </a:p>
          <a:p>
            <a:pPr algn="ctr">
              <a:lnSpc>
                <a:spcPts val="3401"/>
              </a:lnSpc>
              <a:spcBef>
                <a:spcPct val="0"/>
              </a:spcBef>
            </a:pPr>
            <a:r>
              <a:rPr lang="en-US" sz="242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and more...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57717" y="7306149"/>
            <a:ext cx="7770195" cy="1170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These rights can happen because of EU countries' </a:t>
            </a:r>
            <a:r>
              <a:rPr lang="en-US" sz="3399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interdependence.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184462" y="1400950"/>
            <a:ext cx="2628132" cy="2712120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330193" y="4726445"/>
            <a:ext cx="2482400" cy="2482400"/>
          </a:xfrm>
          <a:custGeom>
            <a:avLst/>
            <a:gdLst/>
            <a:ahLst/>
            <a:cxnLst/>
            <a:rect r="r" b="b" t="t" l="l"/>
            <a:pathLst>
              <a:path h="2482400" w="2482400">
                <a:moveTo>
                  <a:pt x="0" y="0"/>
                </a:moveTo>
                <a:lnTo>
                  <a:pt x="2482400" y="0"/>
                </a:lnTo>
                <a:lnTo>
                  <a:pt x="2482400" y="2482400"/>
                </a:lnTo>
                <a:lnTo>
                  <a:pt x="0" y="2482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68851" y="6032711"/>
            <a:ext cx="4140679" cy="4114800"/>
          </a:xfrm>
          <a:custGeom>
            <a:avLst/>
            <a:gdLst/>
            <a:ahLst/>
            <a:cxnLst/>
            <a:rect r="r" b="b" t="t" l="l"/>
            <a:pathLst>
              <a:path h="4114800" w="4140679">
                <a:moveTo>
                  <a:pt x="0" y="0"/>
                </a:moveTo>
                <a:lnTo>
                  <a:pt x="4140680" y="0"/>
                </a:lnTo>
                <a:lnTo>
                  <a:pt x="4140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-285750"/>
            <a:ext cx="18288000" cy="2584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>
                <a:solidFill>
                  <a:srgbClr val="F3C913"/>
                </a:solidFill>
                <a:latin typeface="Funtastic"/>
                <a:ea typeface="Funtastic"/>
                <a:cs typeface="Funtastic"/>
                <a:sym typeface="Funtastic"/>
              </a:rPr>
              <a:t>From dependence to interdependence - Ireland in the EU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517416" y="4845375"/>
            <a:ext cx="12770584" cy="1801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Ireland </a:t>
            </a:r>
            <a:r>
              <a:rPr lang="en-US" sz="51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moved from being </a:t>
            </a:r>
            <a:r>
              <a:rPr lang="en-US" sz="51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dependent on its economic links with the UK</a:t>
            </a:r>
            <a:r>
              <a:rPr lang="en-US" sz="51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before 1973 to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482024" y="2671285"/>
            <a:ext cx="13805976" cy="1801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Dependence </a:t>
            </a:r>
            <a:r>
              <a:rPr lang="en-US" sz="51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is when you rely on something/someone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740264" y="6783281"/>
            <a:ext cx="13547736" cy="3364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u="sng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interdependence</a:t>
            </a:r>
            <a:r>
              <a:rPr lang="en-US" sz="48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</a:t>
            </a:r>
            <a:r>
              <a:rPr lang="en-US" sz="48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in the EU</a:t>
            </a:r>
            <a:r>
              <a:rPr lang="en-US" sz="48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where it is part of a club whose countries rely on each other for upholding rules, standards, values, citizenship rights, etc.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72111" y="342900"/>
            <a:ext cx="2184681" cy="2184681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3440882" y="4168127"/>
            <a:ext cx="2824123" cy="2555832"/>
          </a:xfrm>
          <a:custGeom>
            <a:avLst/>
            <a:gdLst/>
            <a:ahLst/>
            <a:cxnLst/>
            <a:rect r="r" b="b" t="t" l="l"/>
            <a:pathLst>
              <a:path h="2555832" w="2824123">
                <a:moveTo>
                  <a:pt x="0" y="0"/>
                </a:moveTo>
                <a:lnTo>
                  <a:pt x="2824123" y="0"/>
                </a:lnTo>
                <a:lnTo>
                  <a:pt x="2824123" y="2555832"/>
                </a:lnTo>
                <a:lnTo>
                  <a:pt x="0" y="25558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462489" y="-9525"/>
            <a:ext cx="5363021" cy="1724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EFB91C"/>
                </a:solidFill>
                <a:latin typeface="Funtastic"/>
                <a:ea typeface="Funtastic"/>
                <a:cs typeface="Funtastic"/>
                <a:sym typeface="Funtastic"/>
              </a:rPr>
              <a:t>Reflection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64451" y="2072640"/>
            <a:ext cx="16530312" cy="718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Thinking about your </a:t>
            </a:r>
            <a:r>
              <a:rPr lang="en-US" sz="3600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Irish and European citizenships</a:t>
            </a:r>
            <a:r>
              <a:rPr lang="en-US" sz="36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, answer the following questions:</a:t>
            </a:r>
          </a:p>
          <a:p>
            <a:pPr algn="ctr">
              <a:lnSpc>
                <a:spcPts val="5040"/>
              </a:lnSpc>
            </a:pPr>
          </a:p>
          <a:p>
            <a:pPr algn="l" marL="777240" indent="-388620" lvl="1">
              <a:lnSpc>
                <a:spcPts val="5040"/>
              </a:lnSpc>
              <a:buAutoNum type="arabicPeriod" startAt="1"/>
            </a:pPr>
            <a:r>
              <a:rPr lang="en-US" sz="36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When was the last time you were in another EU country than Ireland? </a:t>
            </a:r>
          </a:p>
          <a:p>
            <a:pPr algn="l" marL="777240" indent="-388620" lvl="1">
              <a:lnSpc>
                <a:spcPts val="5040"/>
              </a:lnSpc>
              <a:buAutoNum type="arabicPeriod" startAt="1"/>
            </a:pPr>
            <a:r>
              <a:rPr lang="en-US" sz="36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Which one was it? </a:t>
            </a:r>
          </a:p>
          <a:p>
            <a:pPr algn="l" marL="777240" indent="-388620" lvl="1">
              <a:lnSpc>
                <a:spcPts val="5040"/>
              </a:lnSpc>
              <a:buAutoNum type="arabicPeriod" startAt="1"/>
            </a:pPr>
            <a:r>
              <a:rPr lang="en-US" sz="36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Did you need a visa to get in?</a:t>
            </a:r>
          </a:p>
          <a:p>
            <a:pPr algn="l" marL="777240" indent="-388620" lvl="1">
              <a:lnSpc>
                <a:spcPts val="5040"/>
              </a:lnSpc>
              <a:buAutoNum type="arabicPeriod" startAt="1"/>
            </a:pPr>
            <a:r>
              <a:rPr lang="en-US" sz="36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Was there a specific queue for European passports? </a:t>
            </a:r>
          </a:p>
          <a:p>
            <a:pPr algn="l" marL="777240" indent="-388620" lvl="1">
              <a:lnSpc>
                <a:spcPts val="5040"/>
              </a:lnSpc>
              <a:buAutoNum type="arabicPeriod" startAt="1"/>
            </a:pPr>
            <a:r>
              <a:rPr lang="en-US" sz="36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Did it use the Euro as a currency?</a:t>
            </a:r>
          </a:p>
          <a:p>
            <a:pPr algn="l" marL="777240" indent="-388620" lvl="1">
              <a:lnSpc>
                <a:spcPts val="5040"/>
              </a:lnSpc>
              <a:buAutoNum type="arabicPeriod" startAt="1"/>
            </a:pPr>
            <a:r>
              <a:rPr lang="en-US" sz="36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What benefits from your European citizenship do you think you might enjoy the most. Explain:</a:t>
            </a: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Studying abroad             Working abroad          Interrailing         </a:t>
            </a: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EFB91C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Setting up a company abroad           Standing up for election in another country?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-5400000">
            <a:off x="5618832" y="2215409"/>
            <a:ext cx="9971445" cy="808795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7405310" y="3713828"/>
            <a:ext cx="7243219" cy="5091111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3135404" y="6106654"/>
            <a:ext cx="2597739" cy="2597739"/>
          </a:xfrm>
          <a:custGeom>
            <a:avLst/>
            <a:gdLst/>
            <a:ahLst/>
            <a:cxnLst/>
            <a:rect r="r" b="b" t="t" l="l"/>
            <a:pathLst>
              <a:path h="2597739" w="2597739">
                <a:moveTo>
                  <a:pt x="0" y="0"/>
                </a:moveTo>
                <a:lnTo>
                  <a:pt x="2597740" y="0"/>
                </a:lnTo>
                <a:lnTo>
                  <a:pt x="2597740" y="2597739"/>
                </a:lnTo>
                <a:lnTo>
                  <a:pt x="0" y="25977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801233" y="502286"/>
            <a:ext cx="3172323" cy="3172323"/>
          </a:xfrm>
          <a:custGeom>
            <a:avLst/>
            <a:gdLst/>
            <a:ahLst/>
            <a:cxnLst/>
            <a:rect r="r" b="b" t="t" l="l"/>
            <a:pathLst>
              <a:path h="3172323" w="3172323">
                <a:moveTo>
                  <a:pt x="0" y="0"/>
                </a:moveTo>
                <a:lnTo>
                  <a:pt x="3172323" y="0"/>
                </a:lnTo>
                <a:lnTo>
                  <a:pt x="3172323" y="3172324"/>
                </a:lnTo>
                <a:lnTo>
                  <a:pt x="0" y="31723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281159" y="6106654"/>
            <a:ext cx="2374211" cy="2374211"/>
          </a:xfrm>
          <a:custGeom>
            <a:avLst/>
            <a:gdLst/>
            <a:ahLst/>
            <a:cxnLst/>
            <a:rect r="r" b="b" t="t" l="l"/>
            <a:pathLst>
              <a:path h="2374211" w="2374211">
                <a:moveTo>
                  <a:pt x="0" y="0"/>
                </a:moveTo>
                <a:lnTo>
                  <a:pt x="2374211" y="0"/>
                </a:lnTo>
                <a:lnTo>
                  <a:pt x="2374211" y="2374211"/>
                </a:lnTo>
                <a:lnTo>
                  <a:pt x="0" y="23742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94640" y="2088448"/>
            <a:ext cx="3347047" cy="3347047"/>
          </a:xfrm>
          <a:custGeom>
            <a:avLst/>
            <a:gdLst/>
            <a:ahLst/>
            <a:cxnLst/>
            <a:rect r="r" b="b" t="t" l="l"/>
            <a:pathLst>
              <a:path h="3347047" w="3347047">
                <a:moveTo>
                  <a:pt x="0" y="0"/>
                </a:moveTo>
                <a:lnTo>
                  <a:pt x="3347047" y="0"/>
                </a:lnTo>
                <a:lnTo>
                  <a:pt x="3347047" y="3347047"/>
                </a:lnTo>
                <a:lnTo>
                  <a:pt x="0" y="33470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90714" y="612069"/>
            <a:ext cx="13957828" cy="9303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34"/>
              </a:lnSpc>
            </a:pPr>
            <a:r>
              <a:rPr lang="en-US" sz="5758">
                <a:solidFill>
                  <a:srgbClr val="FFFFFF"/>
                </a:solidFill>
                <a:latin typeface="Funtastic"/>
                <a:ea typeface="Funtastic"/>
                <a:cs typeface="Funtastic"/>
                <a:sym typeface="Funtastic"/>
              </a:rPr>
              <a:t>If you're curious, contact us, follow us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037685" y="3898689"/>
            <a:ext cx="4699419" cy="775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41"/>
              </a:lnSpc>
            </a:pPr>
            <a:r>
              <a:rPr lang="en-US" sz="452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@dab.the.eu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56869" y="8638626"/>
            <a:ext cx="3554809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@dabtheeu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75328" y="2259512"/>
            <a:ext cx="5970503" cy="273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Hub in Active European Citizenship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648529" y="8637718"/>
            <a:ext cx="3639471" cy="563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4"/>
              </a:lnSpc>
            </a:pPr>
            <a:r>
              <a:rPr lang="en-US" sz="32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@HubEuropCitizen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DAFLjqcR7uQ</dc:identifier>
  <dcterms:modified xsi:type="dcterms:W3CDTF">2011-08-01T06:04:30Z</dcterms:modified>
  <cp:revision>1</cp:revision>
  <dc:title>Topic 3 CSPE</dc:title>
</cp:coreProperties>
</file>